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0" r:id="rId3"/>
    <p:sldId id="282" r:id="rId4"/>
    <p:sldId id="261" r:id="rId5"/>
    <p:sldId id="259" r:id="rId6"/>
    <p:sldId id="262" r:id="rId7"/>
    <p:sldId id="263" r:id="rId8"/>
    <p:sldId id="264" r:id="rId9"/>
    <p:sldId id="265" r:id="rId10"/>
    <p:sldId id="284" r:id="rId11"/>
    <p:sldId id="283" r:id="rId12"/>
    <p:sldId id="291" r:id="rId13"/>
    <p:sldId id="289" r:id="rId14"/>
    <p:sldId id="290" r:id="rId15"/>
    <p:sldId id="268" r:id="rId16"/>
    <p:sldId id="269" r:id="rId17"/>
    <p:sldId id="270" r:id="rId18"/>
    <p:sldId id="273" r:id="rId19"/>
    <p:sldId id="292" r:id="rId20"/>
    <p:sldId id="294" r:id="rId21"/>
    <p:sldId id="293" r:id="rId22"/>
    <p:sldId id="278" r:id="rId23"/>
    <p:sldId id="280" r:id="rId24"/>
    <p:sldId id="279" r:id="rId25"/>
    <p:sldId id="277" r:id="rId26"/>
    <p:sldId id="29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288" y="-96"/>
      </p:cViewPr>
      <p:guideLst>
        <p:guide orient="horz" pos="2160"/>
        <p:guide pos="2880"/>
      </p:guideLst>
    </p:cSldViewPr>
  </p:slideViewPr>
  <p:notesTextViewPr>
    <p:cViewPr>
      <p:scale>
        <a:sx n="1" d="1"/>
        <a:sy n="1" d="1"/>
      </p:scale>
      <p:origin x="0" y="0"/>
    </p:cViewPr>
  </p:notesTextViewPr>
  <p:sorterViewPr>
    <p:cViewPr>
      <p:scale>
        <a:sx n="130" d="100"/>
        <a:sy n="130" d="100"/>
      </p:scale>
      <p:origin x="0" y="16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7BEDF2-540A-4E50-BA06-F8B1C0FC518F}" type="datetimeFigureOut">
              <a:rPr lang="en-GB" smtClean="0"/>
              <a:t>06/01/2017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349430-676C-44B0-B07E-827BF7E84CCD}" type="slidenum">
              <a:rPr lang="en-GB" smtClean="0"/>
              <a:t>‹#›</a:t>
            </a:fld>
            <a:endParaRPr lang="en-GB"/>
          </a:p>
        </p:txBody>
      </p:sp>
    </p:spTree>
    <p:extLst>
      <p:ext uri="{BB962C8B-B14F-4D97-AF65-F5344CB8AC3E}">
        <p14:creationId xmlns:p14="http://schemas.microsoft.com/office/powerpoint/2010/main" val="846194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89E90F4-6988-48BF-97B2-597776B870CB}" type="slidenum">
              <a:rPr lang="en-US"/>
              <a:pPr/>
              <a:t>24</a:t>
            </a:fld>
            <a:endParaRPr lang="en-US"/>
          </a:p>
        </p:txBody>
      </p:sp>
      <p:sp>
        <p:nvSpPr>
          <p:cNvPr id="118786" name="Rectangle 7"/>
          <p:cNvSpPr txBox="1">
            <a:spLocks noGrp="1"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1" hangingPunct="1"/>
            <a:fld id="{AD0EBB74-566C-4887-9FB9-9329ED5F4F75}" type="slidenum">
              <a:rPr lang="en-US" sz="1200">
                <a:latin typeface="Times New Roman" pitchFamily="18" charset="0"/>
              </a:rPr>
              <a:pPr algn="r" eaLnBrk="1" hangingPunct="1"/>
              <a:t>24</a:t>
            </a:fld>
            <a:endParaRPr lang="en-US" sz="1200">
              <a:latin typeface="Times New Roman" pitchFamily="18" charset="0"/>
            </a:endParaRPr>
          </a:p>
        </p:txBody>
      </p:sp>
      <p:sp>
        <p:nvSpPr>
          <p:cNvPr id="118787" name="Rectangle 2"/>
          <p:cNvSpPr>
            <a:spLocks noGrp="1" noRot="1" noChangeAspect="1" noChangeArrowheads="1" noTextEdit="1"/>
          </p:cNvSpPr>
          <p:nvPr>
            <p:ph type="sldImg"/>
          </p:nvPr>
        </p:nvSpPr>
        <p:spPr>
          <a:xfrm>
            <a:off x="1143000" y="685800"/>
            <a:ext cx="4572000" cy="3429000"/>
          </a:xfrm>
          <a:ln/>
        </p:spPr>
      </p:sp>
      <p:sp>
        <p:nvSpPr>
          <p:cNvPr id="118788"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E2A158-5B1E-4C9B-9BD9-D9908AB9939F}" type="datetimeFigureOut">
              <a:rPr lang="en-GB" smtClean="0"/>
              <a:t>06/01/2017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7BD9B6-DEDE-4C86-ABE0-46BCDD0DE667}" type="slidenum">
              <a:rPr lang="en-GB" smtClean="0"/>
              <a:t>‹#›</a:t>
            </a:fld>
            <a:endParaRPr lang="en-GB"/>
          </a:p>
        </p:txBody>
      </p:sp>
    </p:spTree>
    <p:extLst>
      <p:ext uri="{BB962C8B-B14F-4D97-AF65-F5344CB8AC3E}">
        <p14:creationId xmlns:p14="http://schemas.microsoft.com/office/powerpoint/2010/main" val="1471948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E2A158-5B1E-4C9B-9BD9-D9908AB9939F}" type="datetimeFigureOut">
              <a:rPr lang="en-GB" smtClean="0"/>
              <a:t>06/01/2017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7BD9B6-DEDE-4C86-ABE0-46BCDD0DE667}" type="slidenum">
              <a:rPr lang="en-GB" smtClean="0"/>
              <a:t>‹#›</a:t>
            </a:fld>
            <a:endParaRPr lang="en-GB"/>
          </a:p>
        </p:txBody>
      </p:sp>
    </p:spTree>
    <p:extLst>
      <p:ext uri="{BB962C8B-B14F-4D97-AF65-F5344CB8AC3E}">
        <p14:creationId xmlns:p14="http://schemas.microsoft.com/office/powerpoint/2010/main" val="283594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E2A158-5B1E-4C9B-9BD9-D9908AB9939F}" type="datetimeFigureOut">
              <a:rPr lang="en-GB" smtClean="0"/>
              <a:t>06/01/2017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7BD9B6-DEDE-4C86-ABE0-46BCDD0DE667}" type="slidenum">
              <a:rPr lang="en-GB" smtClean="0"/>
              <a:t>‹#›</a:t>
            </a:fld>
            <a:endParaRPr lang="en-GB"/>
          </a:p>
        </p:txBody>
      </p:sp>
    </p:spTree>
    <p:extLst>
      <p:ext uri="{BB962C8B-B14F-4D97-AF65-F5344CB8AC3E}">
        <p14:creationId xmlns:p14="http://schemas.microsoft.com/office/powerpoint/2010/main" val="213188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E2A158-5B1E-4C9B-9BD9-D9908AB9939F}" type="datetimeFigureOut">
              <a:rPr lang="en-GB" smtClean="0"/>
              <a:t>06/01/2017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7BD9B6-DEDE-4C86-ABE0-46BCDD0DE667}" type="slidenum">
              <a:rPr lang="en-GB" smtClean="0"/>
              <a:t>‹#›</a:t>
            </a:fld>
            <a:endParaRPr lang="en-GB"/>
          </a:p>
        </p:txBody>
      </p:sp>
    </p:spTree>
    <p:extLst>
      <p:ext uri="{BB962C8B-B14F-4D97-AF65-F5344CB8AC3E}">
        <p14:creationId xmlns:p14="http://schemas.microsoft.com/office/powerpoint/2010/main" val="2438979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E2A158-5B1E-4C9B-9BD9-D9908AB9939F}" type="datetimeFigureOut">
              <a:rPr lang="en-GB" smtClean="0"/>
              <a:t>06/01/2017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7BD9B6-DEDE-4C86-ABE0-46BCDD0DE667}" type="slidenum">
              <a:rPr lang="en-GB" smtClean="0"/>
              <a:t>‹#›</a:t>
            </a:fld>
            <a:endParaRPr lang="en-GB"/>
          </a:p>
        </p:txBody>
      </p:sp>
    </p:spTree>
    <p:extLst>
      <p:ext uri="{BB962C8B-B14F-4D97-AF65-F5344CB8AC3E}">
        <p14:creationId xmlns:p14="http://schemas.microsoft.com/office/powerpoint/2010/main" val="440995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E2A158-5B1E-4C9B-9BD9-D9908AB9939F}" type="datetimeFigureOut">
              <a:rPr lang="en-GB" smtClean="0"/>
              <a:t>06/01/2017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7BD9B6-DEDE-4C86-ABE0-46BCDD0DE667}" type="slidenum">
              <a:rPr lang="en-GB" smtClean="0"/>
              <a:t>‹#›</a:t>
            </a:fld>
            <a:endParaRPr lang="en-GB"/>
          </a:p>
        </p:txBody>
      </p:sp>
    </p:spTree>
    <p:extLst>
      <p:ext uri="{BB962C8B-B14F-4D97-AF65-F5344CB8AC3E}">
        <p14:creationId xmlns:p14="http://schemas.microsoft.com/office/powerpoint/2010/main" val="3482261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E2A158-5B1E-4C9B-9BD9-D9908AB9939F}" type="datetimeFigureOut">
              <a:rPr lang="en-GB" smtClean="0"/>
              <a:t>06/01/2017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7BD9B6-DEDE-4C86-ABE0-46BCDD0DE667}" type="slidenum">
              <a:rPr lang="en-GB" smtClean="0"/>
              <a:t>‹#›</a:t>
            </a:fld>
            <a:endParaRPr lang="en-GB"/>
          </a:p>
        </p:txBody>
      </p:sp>
    </p:spTree>
    <p:extLst>
      <p:ext uri="{BB962C8B-B14F-4D97-AF65-F5344CB8AC3E}">
        <p14:creationId xmlns:p14="http://schemas.microsoft.com/office/powerpoint/2010/main" val="3221794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E2A158-5B1E-4C9B-9BD9-D9908AB9939F}" type="datetimeFigureOut">
              <a:rPr lang="en-GB" smtClean="0"/>
              <a:t>06/01/2017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7BD9B6-DEDE-4C86-ABE0-46BCDD0DE667}" type="slidenum">
              <a:rPr lang="en-GB" smtClean="0"/>
              <a:t>‹#›</a:t>
            </a:fld>
            <a:endParaRPr lang="en-GB"/>
          </a:p>
        </p:txBody>
      </p:sp>
    </p:spTree>
    <p:extLst>
      <p:ext uri="{BB962C8B-B14F-4D97-AF65-F5344CB8AC3E}">
        <p14:creationId xmlns:p14="http://schemas.microsoft.com/office/powerpoint/2010/main" val="61709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2A158-5B1E-4C9B-9BD9-D9908AB9939F}" type="datetimeFigureOut">
              <a:rPr lang="en-GB" smtClean="0"/>
              <a:t>06/01/2017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7BD9B6-DEDE-4C86-ABE0-46BCDD0DE667}" type="slidenum">
              <a:rPr lang="en-GB" smtClean="0"/>
              <a:t>‹#›</a:t>
            </a:fld>
            <a:endParaRPr lang="en-GB"/>
          </a:p>
        </p:txBody>
      </p:sp>
    </p:spTree>
    <p:extLst>
      <p:ext uri="{BB962C8B-B14F-4D97-AF65-F5344CB8AC3E}">
        <p14:creationId xmlns:p14="http://schemas.microsoft.com/office/powerpoint/2010/main" val="307641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E2A158-5B1E-4C9B-9BD9-D9908AB9939F}" type="datetimeFigureOut">
              <a:rPr lang="en-GB" smtClean="0"/>
              <a:t>06/01/2017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7BD9B6-DEDE-4C86-ABE0-46BCDD0DE667}" type="slidenum">
              <a:rPr lang="en-GB" smtClean="0"/>
              <a:t>‹#›</a:t>
            </a:fld>
            <a:endParaRPr lang="en-GB"/>
          </a:p>
        </p:txBody>
      </p:sp>
    </p:spTree>
    <p:extLst>
      <p:ext uri="{BB962C8B-B14F-4D97-AF65-F5344CB8AC3E}">
        <p14:creationId xmlns:p14="http://schemas.microsoft.com/office/powerpoint/2010/main" val="2171166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E2A158-5B1E-4C9B-9BD9-D9908AB9939F}" type="datetimeFigureOut">
              <a:rPr lang="en-GB" smtClean="0"/>
              <a:t>06/01/2017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7BD9B6-DEDE-4C86-ABE0-46BCDD0DE667}" type="slidenum">
              <a:rPr lang="en-GB" smtClean="0"/>
              <a:t>‹#›</a:t>
            </a:fld>
            <a:endParaRPr lang="en-GB"/>
          </a:p>
        </p:txBody>
      </p:sp>
    </p:spTree>
    <p:extLst>
      <p:ext uri="{BB962C8B-B14F-4D97-AF65-F5344CB8AC3E}">
        <p14:creationId xmlns:p14="http://schemas.microsoft.com/office/powerpoint/2010/main" val="2120963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2A158-5B1E-4C9B-9BD9-D9908AB9939F}" type="datetimeFigureOut">
              <a:rPr lang="en-GB" smtClean="0"/>
              <a:t>06/01/2017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BD9B6-DEDE-4C86-ABE0-46BCDD0DE667}" type="slidenum">
              <a:rPr lang="en-GB" smtClean="0"/>
              <a:t>‹#›</a:t>
            </a:fld>
            <a:endParaRPr lang="en-GB"/>
          </a:p>
        </p:txBody>
      </p:sp>
    </p:spTree>
    <p:extLst>
      <p:ext uri="{BB962C8B-B14F-4D97-AF65-F5344CB8AC3E}">
        <p14:creationId xmlns:p14="http://schemas.microsoft.com/office/powerpoint/2010/main" val="984709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PowerPoint_Slide1.sldx"/><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ra.org.uk/"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GB" sz="4000" b="1" dirty="0" smtClean="0">
                <a:solidFill>
                  <a:schemeClr val="tx2"/>
                </a:solidFill>
              </a:rPr>
              <a:t>Continuing Competence is coming</a:t>
            </a:r>
            <a:endParaRPr lang="en-GB" sz="4000" b="1" dirty="0">
              <a:solidFill>
                <a:schemeClr val="tx2"/>
              </a:solidFill>
            </a:endParaRP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5180622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Firms need to </a:t>
            </a:r>
            <a:r>
              <a:rPr lang="en-GB" sz="2800" b="1" i="1" dirty="0" smtClean="0">
                <a:solidFill>
                  <a:schemeClr val="tx2"/>
                </a:solidFill>
              </a:rPr>
              <a:t>manage </a:t>
            </a:r>
            <a:r>
              <a:rPr lang="en-GB" sz="2800" b="1" dirty="0" smtClean="0">
                <a:solidFill>
                  <a:schemeClr val="tx2"/>
                </a:solidFill>
              </a:rPr>
              <a:t>learning and development</a:t>
            </a:r>
            <a:endParaRPr lang="en-GB" sz="2800" b="1" i="1" dirty="0">
              <a:solidFill>
                <a:schemeClr val="tx2"/>
              </a:solidFill>
            </a:endParaRPr>
          </a:p>
        </p:txBody>
      </p:sp>
      <p:sp>
        <p:nvSpPr>
          <p:cNvPr id="3" name="Content Placeholder 2"/>
          <p:cNvSpPr>
            <a:spLocks noGrp="1"/>
          </p:cNvSpPr>
          <p:nvPr>
            <p:ph idx="1"/>
          </p:nvPr>
        </p:nvSpPr>
        <p:spPr>
          <a:xfrm>
            <a:off x="457200" y="1371600"/>
            <a:ext cx="8229600" cy="4754563"/>
          </a:xfrm>
        </p:spPr>
        <p:txBody>
          <a:bodyPr>
            <a:normAutofit/>
          </a:bodyPr>
          <a:lstStyle/>
          <a:p>
            <a:pPr>
              <a:buFont typeface="Wingdings" panose="05000000000000000000" pitchFamily="2" charset="2"/>
              <a:buChar char="§"/>
            </a:pPr>
            <a:endParaRPr lang="en-GB" sz="2000" dirty="0" smtClean="0">
              <a:solidFill>
                <a:srgbClr val="FF0000"/>
              </a:solidFill>
            </a:endParaRPr>
          </a:p>
          <a:p>
            <a:pPr>
              <a:buFont typeface="Wingdings" panose="05000000000000000000" pitchFamily="2" charset="2"/>
              <a:buChar char="§"/>
            </a:pPr>
            <a:r>
              <a:rPr lang="en-GB" sz="2000" dirty="0" smtClean="0">
                <a:solidFill>
                  <a:srgbClr val="FF0000"/>
                </a:solidFill>
              </a:rPr>
              <a:t>Who </a:t>
            </a:r>
            <a:r>
              <a:rPr lang="en-GB" sz="2000" dirty="0">
                <a:solidFill>
                  <a:srgbClr val="FF0000"/>
                </a:solidFill>
              </a:rPr>
              <a:t>should </a:t>
            </a:r>
            <a:r>
              <a:rPr lang="en-GB" sz="2000" b="1" i="1" dirty="0">
                <a:solidFill>
                  <a:srgbClr val="FF0000"/>
                </a:solidFill>
              </a:rPr>
              <a:t>own </a:t>
            </a:r>
            <a:r>
              <a:rPr lang="en-GB" sz="2000" dirty="0">
                <a:solidFill>
                  <a:srgbClr val="FF0000"/>
                </a:solidFill>
              </a:rPr>
              <a:t>learning and development within a firm</a:t>
            </a:r>
            <a:r>
              <a:rPr lang="en-GB" sz="2000" dirty="0" smtClean="0">
                <a:solidFill>
                  <a:srgbClr val="FF0000"/>
                </a:solidFill>
              </a:rPr>
              <a:t>?</a:t>
            </a:r>
            <a:endParaRPr lang="en-GB" altLang="en-US" sz="2000" dirty="0">
              <a:solidFill>
                <a:schemeClr val="tx2"/>
              </a:solidFill>
              <a:latin typeface="Calibri" panose="020F0502020204030204" pitchFamily="34" charset="0"/>
            </a:endParaRPr>
          </a:p>
          <a:p>
            <a:pPr>
              <a:buFont typeface="Wingdings" panose="05000000000000000000" pitchFamily="2" charset="2"/>
              <a:buChar char="§"/>
            </a:pPr>
            <a:r>
              <a:rPr lang="en-GB" altLang="en-US" sz="2000" dirty="0" smtClean="0">
                <a:solidFill>
                  <a:schemeClr val="tx2"/>
                </a:solidFill>
                <a:latin typeface="Calibri" panose="020F0502020204030204" pitchFamily="34" charset="0"/>
              </a:rPr>
              <a:t>Top </a:t>
            </a:r>
            <a:r>
              <a:rPr lang="en-GB" altLang="en-US" sz="2000" dirty="0">
                <a:solidFill>
                  <a:schemeClr val="tx2"/>
                </a:solidFill>
                <a:latin typeface="Calibri" panose="020F0502020204030204" pitchFamily="34" charset="0"/>
              </a:rPr>
              <a:t>level buy-in – management must not only drive </a:t>
            </a:r>
            <a:r>
              <a:rPr lang="en-GB" altLang="en-US" sz="2000" dirty="0" smtClean="0">
                <a:solidFill>
                  <a:schemeClr val="tx2"/>
                </a:solidFill>
                <a:latin typeface="Calibri" panose="020F0502020204030204" pitchFamily="34" charset="0"/>
              </a:rPr>
              <a:t>learning and development, </a:t>
            </a:r>
            <a:r>
              <a:rPr lang="en-GB" altLang="en-US" sz="2000" dirty="0">
                <a:solidFill>
                  <a:schemeClr val="tx2"/>
                </a:solidFill>
                <a:latin typeface="Calibri" panose="020F0502020204030204" pitchFamily="34" charset="0"/>
              </a:rPr>
              <a:t>but also live </a:t>
            </a:r>
            <a:r>
              <a:rPr lang="en-GB" altLang="en-US" sz="2000" dirty="0" smtClean="0">
                <a:solidFill>
                  <a:schemeClr val="tx2"/>
                </a:solidFill>
                <a:latin typeface="Calibri" panose="020F0502020204030204" pitchFamily="34" charset="0"/>
              </a:rPr>
              <a:t>it</a:t>
            </a:r>
            <a:endParaRPr lang="en-GB" altLang="en-US" sz="2000" dirty="0">
              <a:solidFill>
                <a:schemeClr val="tx2"/>
              </a:solidFill>
              <a:latin typeface="Calibri" panose="020F0502020204030204" pitchFamily="34" charset="0"/>
            </a:endParaRPr>
          </a:p>
          <a:p>
            <a:pPr>
              <a:buFont typeface="Wingdings" panose="05000000000000000000" pitchFamily="2" charset="2"/>
              <a:buChar char="§"/>
            </a:pPr>
            <a:r>
              <a:rPr lang="en-GB" altLang="en-US" sz="2000" dirty="0">
                <a:solidFill>
                  <a:schemeClr val="tx2"/>
                </a:solidFill>
                <a:latin typeface="Calibri" panose="020F0502020204030204" pitchFamily="34" charset="0"/>
              </a:rPr>
              <a:t>Training and education programmes to build awareness and change </a:t>
            </a:r>
            <a:r>
              <a:rPr lang="en-GB" altLang="en-US" sz="2000" dirty="0" smtClean="0">
                <a:solidFill>
                  <a:schemeClr val="tx2"/>
                </a:solidFill>
                <a:latin typeface="Calibri" panose="020F0502020204030204" pitchFamily="34" charset="0"/>
              </a:rPr>
              <a:t>mindsets </a:t>
            </a:r>
            <a:endParaRPr lang="en-GB" altLang="en-US" sz="2000" dirty="0">
              <a:solidFill>
                <a:schemeClr val="tx2"/>
              </a:solidFill>
              <a:latin typeface="Calibri" panose="020F0502020204030204" pitchFamily="34" charset="0"/>
            </a:endParaRPr>
          </a:p>
          <a:p>
            <a:pPr>
              <a:buFont typeface="Wingdings" panose="05000000000000000000" pitchFamily="2" charset="2"/>
              <a:buChar char="§"/>
            </a:pPr>
            <a:r>
              <a:rPr lang="en-GB" altLang="en-US" sz="2000" dirty="0">
                <a:solidFill>
                  <a:schemeClr val="tx2"/>
                </a:solidFill>
                <a:latin typeface="Calibri" panose="020F0502020204030204" pitchFamily="34" charset="0"/>
              </a:rPr>
              <a:t>Continuous and systematic monitoring and </a:t>
            </a:r>
            <a:r>
              <a:rPr lang="en-GB" altLang="en-US" sz="2000" dirty="0" smtClean="0">
                <a:solidFill>
                  <a:schemeClr val="tx2"/>
                </a:solidFill>
                <a:latin typeface="Calibri" panose="020F0502020204030204" pitchFamily="34" charset="0"/>
              </a:rPr>
              <a:t>reporting e.g. as an integral part of performance development reviews (appraisals)  </a:t>
            </a:r>
            <a:endParaRPr lang="en-GB" altLang="en-US" sz="2000" dirty="0">
              <a:solidFill>
                <a:schemeClr val="tx2"/>
              </a:solidFill>
              <a:latin typeface="Calibri" panose="020F0502020204030204" pitchFamily="34" charset="0"/>
            </a:endParaRPr>
          </a:p>
          <a:p>
            <a:pPr>
              <a:buFont typeface="Wingdings" panose="05000000000000000000" pitchFamily="2" charset="2"/>
              <a:buChar char="§"/>
            </a:pPr>
            <a:r>
              <a:rPr lang="en-GB" altLang="en-US" sz="2000" dirty="0">
                <a:solidFill>
                  <a:schemeClr val="tx2"/>
                </a:solidFill>
                <a:latin typeface="Calibri" panose="020F0502020204030204" pitchFamily="34" charset="0"/>
              </a:rPr>
              <a:t>A need to continuously </a:t>
            </a:r>
            <a:r>
              <a:rPr lang="en-GB" altLang="en-US" sz="2000" b="1" dirty="0">
                <a:solidFill>
                  <a:schemeClr val="tx2"/>
                </a:solidFill>
                <a:latin typeface="Calibri" panose="020F0502020204030204" pitchFamily="34" charset="0"/>
              </a:rPr>
              <a:t>challenge</a:t>
            </a:r>
            <a:r>
              <a:rPr lang="en-GB" altLang="en-US" sz="2000" dirty="0">
                <a:solidFill>
                  <a:schemeClr val="tx2"/>
                </a:solidFill>
                <a:latin typeface="Calibri" panose="020F0502020204030204" pitchFamily="34" charset="0"/>
              </a:rPr>
              <a:t> the effectiveness of </a:t>
            </a:r>
            <a:r>
              <a:rPr lang="en-GB" altLang="en-US" sz="2000" dirty="0" smtClean="0">
                <a:solidFill>
                  <a:schemeClr val="tx2"/>
                </a:solidFill>
                <a:latin typeface="Calibri" panose="020F0502020204030204" pitchFamily="34" charset="0"/>
              </a:rPr>
              <a:t>learning and development </a:t>
            </a:r>
          </a:p>
          <a:p>
            <a:pPr>
              <a:buFont typeface="Wingdings" panose="05000000000000000000" pitchFamily="2" charset="2"/>
              <a:buChar char="§"/>
            </a:pPr>
            <a:r>
              <a:rPr lang="en-GB" altLang="en-US" sz="2000" dirty="0">
                <a:solidFill>
                  <a:schemeClr val="tx2"/>
                </a:solidFill>
                <a:latin typeface="Calibri" panose="020F0502020204030204" pitchFamily="34" charset="0"/>
              </a:rPr>
              <a:t>Zero tolerance – just do it!</a:t>
            </a:r>
          </a:p>
          <a:p>
            <a:pPr marL="0" indent="0">
              <a:buNone/>
            </a:pPr>
            <a:endParaRPr lang="en-GB" altLang="en-US" sz="2000" dirty="0">
              <a:solidFill>
                <a:schemeClr val="tx2"/>
              </a:solidFill>
              <a:latin typeface="Calibri" panose="020F0502020204030204" pitchFamily="34" charset="0"/>
            </a:endParaRPr>
          </a:p>
          <a:p>
            <a:endParaRPr lang="en-GB" sz="2000" dirty="0">
              <a:solidFill>
                <a:schemeClr val="tx2"/>
              </a:solidFill>
            </a:endParaRPr>
          </a:p>
        </p:txBody>
      </p:sp>
    </p:spTree>
    <p:extLst>
      <p:ext uri="{BB962C8B-B14F-4D97-AF65-F5344CB8AC3E}">
        <p14:creationId xmlns:p14="http://schemas.microsoft.com/office/powerpoint/2010/main" val="3431286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How to demonstrate compliance with Principle 5?</a:t>
            </a:r>
            <a:endParaRPr lang="en-GB" sz="2800" b="1" dirty="0">
              <a:solidFill>
                <a:schemeClr val="tx2"/>
              </a:solidFill>
            </a:endParaRPr>
          </a:p>
        </p:txBody>
      </p:sp>
      <p:sp>
        <p:nvSpPr>
          <p:cNvPr id="3" name="Content Placeholder 2"/>
          <p:cNvSpPr>
            <a:spLocks noGrp="1"/>
          </p:cNvSpPr>
          <p:nvPr>
            <p:ph idx="1"/>
          </p:nvPr>
        </p:nvSpPr>
        <p:spPr/>
        <p:txBody>
          <a:bodyPr>
            <a:normAutofit/>
          </a:bodyPr>
          <a:lstStyle/>
          <a:p>
            <a:pPr marL="0" indent="0">
              <a:buNone/>
            </a:pPr>
            <a:r>
              <a:rPr lang="en-GB" sz="2000" b="1" dirty="0" smtClean="0">
                <a:solidFill>
                  <a:schemeClr val="tx2"/>
                </a:solidFill>
              </a:rPr>
              <a:t>Demonstrating</a:t>
            </a:r>
            <a:r>
              <a:rPr lang="en-GB" sz="2000" dirty="0" smtClean="0">
                <a:solidFill>
                  <a:schemeClr val="tx2"/>
                </a:solidFill>
              </a:rPr>
              <a:t> a proper standard of service is likely to involve showing that your people are equipped with the right levels of skills and knowledge for their jobs, are properly supervised and that their work is competent.  </a:t>
            </a:r>
          </a:p>
          <a:p>
            <a:pPr marL="0" indent="0">
              <a:buNone/>
            </a:pPr>
            <a:r>
              <a:rPr lang="en-GB" sz="2000" dirty="0" smtClean="0">
                <a:solidFill>
                  <a:schemeClr val="tx2"/>
                </a:solidFill>
              </a:rPr>
              <a:t>To achieve this you will need –</a:t>
            </a:r>
          </a:p>
          <a:p>
            <a:pPr marL="0" indent="0">
              <a:buNone/>
            </a:pPr>
            <a:endParaRPr lang="en-GB" sz="2000" dirty="0">
              <a:solidFill>
                <a:schemeClr val="tx2"/>
              </a:solidFill>
            </a:endParaRPr>
          </a:p>
          <a:p>
            <a:pPr marL="457200" indent="-457200">
              <a:buFont typeface="+mj-lt"/>
              <a:buAutoNum type="arabicPeriod"/>
            </a:pPr>
            <a:r>
              <a:rPr lang="en-GB" sz="2000" b="1" dirty="0">
                <a:solidFill>
                  <a:schemeClr val="tx2"/>
                </a:solidFill>
              </a:rPr>
              <a:t>A learning and development strategy </a:t>
            </a:r>
            <a:r>
              <a:rPr lang="en-GB" sz="2000" dirty="0">
                <a:solidFill>
                  <a:schemeClr val="tx2"/>
                </a:solidFill>
              </a:rPr>
              <a:t>designed to meet </a:t>
            </a:r>
            <a:r>
              <a:rPr lang="en-GB" sz="2000" dirty="0" smtClean="0">
                <a:solidFill>
                  <a:schemeClr val="tx2"/>
                </a:solidFill>
              </a:rPr>
              <a:t>–</a:t>
            </a:r>
          </a:p>
          <a:p>
            <a:pPr marL="0" indent="0">
              <a:buNone/>
            </a:pPr>
            <a:endParaRPr lang="en-GB" sz="2000" dirty="0">
              <a:solidFill>
                <a:schemeClr val="tx2"/>
              </a:solidFill>
            </a:endParaRPr>
          </a:p>
          <a:p>
            <a:pPr marL="0" indent="0">
              <a:buNone/>
            </a:pPr>
            <a:r>
              <a:rPr lang="en-GB" sz="2000" dirty="0">
                <a:solidFill>
                  <a:schemeClr val="tx2"/>
                </a:solidFill>
              </a:rPr>
              <a:t>      - the needs of clients and the </a:t>
            </a:r>
            <a:r>
              <a:rPr lang="en-GB" sz="2000" dirty="0" smtClean="0">
                <a:solidFill>
                  <a:schemeClr val="tx2"/>
                </a:solidFill>
              </a:rPr>
              <a:t>training needs of the firm’s </a:t>
            </a:r>
            <a:r>
              <a:rPr lang="en-GB" sz="2000" dirty="0">
                <a:solidFill>
                  <a:schemeClr val="tx2"/>
                </a:solidFill>
              </a:rPr>
              <a:t>people, </a:t>
            </a:r>
            <a:r>
              <a:rPr lang="en-GB" sz="2000" dirty="0" smtClean="0">
                <a:solidFill>
                  <a:schemeClr val="tx2"/>
                </a:solidFill>
              </a:rPr>
              <a:t>in order </a:t>
            </a:r>
          </a:p>
          <a:p>
            <a:pPr marL="0" indent="0">
              <a:buNone/>
            </a:pPr>
            <a:r>
              <a:rPr lang="en-GB" sz="2000" dirty="0">
                <a:solidFill>
                  <a:schemeClr val="tx2"/>
                </a:solidFill>
              </a:rPr>
              <a:t> </a:t>
            </a:r>
            <a:r>
              <a:rPr lang="en-GB" sz="2000" dirty="0" smtClean="0">
                <a:solidFill>
                  <a:schemeClr val="tx2"/>
                </a:solidFill>
              </a:rPr>
              <a:t>       to comply with Principle </a:t>
            </a:r>
            <a:r>
              <a:rPr lang="en-GB" sz="2000" dirty="0">
                <a:solidFill>
                  <a:schemeClr val="tx2"/>
                </a:solidFill>
              </a:rPr>
              <a:t>5 </a:t>
            </a:r>
          </a:p>
          <a:p>
            <a:pPr marL="0" indent="0">
              <a:buNone/>
            </a:pPr>
            <a:r>
              <a:rPr lang="en-GB" sz="2000" dirty="0">
                <a:solidFill>
                  <a:schemeClr val="tx2"/>
                </a:solidFill>
              </a:rPr>
              <a:t>      - the business objectives of the firm  </a:t>
            </a:r>
          </a:p>
          <a:p>
            <a:pPr marL="0" indent="0">
              <a:buNone/>
            </a:pPr>
            <a:endParaRPr lang="en-GB" sz="2000" dirty="0" smtClean="0">
              <a:solidFill>
                <a:schemeClr val="tx2"/>
              </a:solidFill>
            </a:endParaRPr>
          </a:p>
          <a:p>
            <a:pPr marL="0" indent="0">
              <a:buNone/>
            </a:pPr>
            <a:endParaRPr lang="en-GB" sz="2000" dirty="0">
              <a:solidFill>
                <a:schemeClr val="tx2"/>
              </a:solidFill>
            </a:endParaRPr>
          </a:p>
        </p:txBody>
      </p:sp>
    </p:spTree>
    <p:extLst>
      <p:ext uri="{BB962C8B-B14F-4D97-AF65-F5344CB8AC3E}">
        <p14:creationId xmlns:p14="http://schemas.microsoft.com/office/powerpoint/2010/main" val="267016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rtlCol="0" anchor="b">
            <a:normAutofit fontScale="90000"/>
          </a:bodyPr>
          <a:lstStyle/>
          <a:p>
            <a:pPr algn="l">
              <a:defRPr/>
            </a:pPr>
            <a:r>
              <a:rPr lang="en-GB" sz="1800" b="1" dirty="0" smtClean="0">
                <a:latin typeface="Verdana" pitchFamily="34" charset="0"/>
              </a:rPr>
              <a:t/>
            </a:r>
            <a:br>
              <a:rPr lang="en-GB" sz="1800" b="1" dirty="0" smtClean="0">
                <a:latin typeface="Verdana" pitchFamily="34" charset="0"/>
              </a:rPr>
            </a:br>
            <a:r>
              <a:rPr lang="en-GB" sz="3100" b="1" dirty="0">
                <a:solidFill>
                  <a:schemeClr val="tx2"/>
                </a:solidFill>
              </a:rPr>
              <a:t>Learning and development are strategic</a:t>
            </a:r>
            <a:r>
              <a:rPr lang="en-GB" sz="1800" b="1" dirty="0" smtClean="0">
                <a:latin typeface="Verdana" pitchFamily="34" charset="0"/>
              </a:rPr>
              <a:t/>
            </a:r>
            <a:br>
              <a:rPr lang="en-GB" sz="1800" b="1" dirty="0" smtClean="0">
                <a:latin typeface="Verdana" pitchFamily="34" charset="0"/>
              </a:rPr>
            </a:br>
            <a:r>
              <a:rPr lang="en-GB" sz="2000" dirty="0" smtClean="0">
                <a:latin typeface="Verdana" pitchFamily="34" charset="0"/>
              </a:rPr>
              <a:t/>
            </a:r>
            <a:br>
              <a:rPr lang="en-GB" sz="2000" dirty="0" smtClean="0">
                <a:latin typeface="Verdana" pitchFamily="34" charset="0"/>
              </a:rPr>
            </a:br>
            <a:endParaRPr lang="en-GB" sz="2000" dirty="0" smtClean="0">
              <a:latin typeface="Verdana" pitchFamily="34" charset="0"/>
            </a:endParaRPr>
          </a:p>
        </p:txBody>
      </p:sp>
      <p:sp>
        <p:nvSpPr>
          <p:cNvPr id="3" name="Content Placeholder 2"/>
          <p:cNvSpPr>
            <a:spLocks noGrp="1"/>
          </p:cNvSpPr>
          <p:nvPr>
            <p:ph idx="1"/>
          </p:nvPr>
        </p:nvSpPr>
        <p:spPr>
          <a:xfrm>
            <a:off x="457200" y="1447800"/>
            <a:ext cx="7924800" cy="4678363"/>
          </a:xfrm>
        </p:spPr>
        <p:txBody>
          <a:bodyPr/>
          <a:lstStyle/>
          <a:p>
            <a:pPr marL="0" indent="0">
              <a:buNone/>
            </a:pPr>
            <a:endParaRPr lang="en-GB" dirty="0"/>
          </a:p>
        </p:txBody>
      </p:sp>
      <p:grpSp>
        <p:nvGrpSpPr>
          <p:cNvPr id="2" name="Group 3"/>
          <p:cNvGrpSpPr>
            <a:grpSpLocks/>
          </p:cNvGrpSpPr>
          <p:nvPr/>
        </p:nvGrpSpPr>
        <p:grpSpPr bwMode="auto">
          <a:xfrm>
            <a:off x="1905000" y="1524000"/>
            <a:ext cx="6400800" cy="4568825"/>
            <a:chOff x="1299" y="973"/>
            <a:chExt cx="4092" cy="2723"/>
          </a:xfrm>
        </p:grpSpPr>
        <p:sp>
          <p:nvSpPr>
            <p:cNvPr id="31748" name="Text Box 4"/>
            <p:cNvSpPr txBox="1">
              <a:spLocks noChangeArrowheads="1"/>
            </p:cNvSpPr>
            <p:nvPr/>
          </p:nvSpPr>
          <p:spPr bwMode="auto">
            <a:xfrm>
              <a:off x="1343" y="2035"/>
              <a:ext cx="1369"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50000"/>
                </a:spcBef>
                <a:buFontTx/>
                <a:buNone/>
                <a:defRPr/>
              </a:pPr>
              <a:r>
                <a:rPr lang="en-GB" altLang="en-US" sz="1600" b="1" dirty="0" smtClean="0">
                  <a:solidFill>
                    <a:schemeClr val="accent1">
                      <a:lumMod val="75000"/>
                    </a:schemeClr>
                  </a:solidFill>
                  <a:latin typeface="Verdana" pitchFamily="34" charset="0"/>
                </a:rPr>
                <a:t>Quality and risk prevention</a:t>
              </a:r>
            </a:p>
          </p:txBody>
        </p:sp>
        <p:sp>
          <p:nvSpPr>
            <p:cNvPr id="31749" name="Text Box 5"/>
            <p:cNvSpPr txBox="1">
              <a:spLocks noChangeArrowheads="1"/>
            </p:cNvSpPr>
            <p:nvPr/>
          </p:nvSpPr>
          <p:spPr bwMode="auto">
            <a:xfrm>
              <a:off x="3930" y="2035"/>
              <a:ext cx="1461" cy="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50000"/>
                </a:spcBef>
                <a:buNone/>
                <a:defRPr/>
              </a:pPr>
              <a:r>
                <a:rPr lang="en-GB" altLang="en-US" sz="1600" b="1" dirty="0" smtClean="0">
                  <a:solidFill>
                    <a:schemeClr val="accent1">
                      <a:lumMod val="75000"/>
                    </a:schemeClr>
                  </a:solidFill>
                  <a:latin typeface="Verdana" pitchFamily="34" charset="0"/>
                </a:rPr>
                <a:t>Knowledge, Learning and development</a:t>
              </a:r>
            </a:p>
          </p:txBody>
        </p:sp>
        <p:sp>
          <p:nvSpPr>
            <p:cNvPr id="31750" name="AutoShape 6"/>
            <p:cNvSpPr>
              <a:spLocks noChangeArrowheads="1"/>
            </p:cNvSpPr>
            <p:nvPr/>
          </p:nvSpPr>
          <p:spPr bwMode="auto">
            <a:xfrm>
              <a:off x="1529" y="973"/>
              <a:ext cx="3862" cy="896"/>
            </a:xfrm>
            <a:prstGeom prst="curvedDownArrow">
              <a:avLst>
                <a:gd name="adj1" fmla="val 86205"/>
                <a:gd name="adj2" fmla="val 172411"/>
                <a:gd name="adj3" fmla="val 33333"/>
              </a:avLst>
            </a:prstGeom>
            <a:solidFill>
              <a:schemeClr val="accent1"/>
            </a:solidFill>
            <a:ln w="9525">
              <a:solidFill>
                <a:schemeClr val="tx1"/>
              </a:solidFill>
              <a:miter lim="800000"/>
              <a:headEnd/>
              <a:tailEnd/>
            </a:ln>
          </p:spPr>
          <p:txBody>
            <a:bodyPr wrap="none"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GB" altLang="en-US" sz="2000">
                <a:latin typeface="Tahoma" pitchFamily="34" charset="0"/>
              </a:endParaRPr>
            </a:p>
          </p:txBody>
        </p:sp>
        <p:sp>
          <p:nvSpPr>
            <p:cNvPr id="31751" name="AutoShape 7"/>
            <p:cNvSpPr>
              <a:spLocks noChangeArrowheads="1"/>
            </p:cNvSpPr>
            <p:nvPr/>
          </p:nvSpPr>
          <p:spPr bwMode="auto">
            <a:xfrm flipH="1" flipV="1">
              <a:off x="1299" y="2628"/>
              <a:ext cx="3729" cy="1068"/>
            </a:xfrm>
            <a:prstGeom prst="curvedDownArrow">
              <a:avLst>
                <a:gd name="adj1" fmla="val 69831"/>
                <a:gd name="adj2" fmla="val 139663"/>
                <a:gd name="adj3" fmla="val 33333"/>
              </a:avLst>
            </a:prstGeom>
            <a:solidFill>
              <a:srgbClr val="6300B3"/>
            </a:solidFill>
            <a:ln w="9525">
              <a:solidFill>
                <a:schemeClr val="tx1"/>
              </a:solidFill>
              <a:miter lim="800000"/>
              <a:headEnd/>
              <a:tailEnd/>
            </a:ln>
          </p:spPr>
          <p:txBody>
            <a:bodyPr wrap="none"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GB" altLang="en-US" sz="2000">
                <a:latin typeface="Tahoma" pitchFamily="34" charset="0"/>
              </a:endParaRPr>
            </a:p>
          </p:txBody>
        </p:sp>
      </p:grpSp>
    </p:spTree>
    <p:extLst>
      <p:ext uri="{BB962C8B-B14F-4D97-AF65-F5344CB8AC3E}">
        <p14:creationId xmlns:p14="http://schemas.microsoft.com/office/powerpoint/2010/main" val="11428686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400" b="1" dirty="0" smtClean="0">
                <a:solidFill>
                  <a:schemeClr val="tx2"/>
                </a:solidFill>
              </a:rPr>
              <a:t>Demonstrating </a:t>
            </a:r>
            <a:r>
              <a:rPr lang="en-GB" sz="2400" b="1" dirty="0">
                <a:solidFill>
                  <a:schemeClr val="tx2"/>
                </a:solidFill>
              </a:rPr>
              <a:t>compliance with Principle </a:t>
            </a:r>
            <a:r>
              <a:rPr lang="en-GB" sz="2400" b="1" dirty="0" smtClean="0">
                <a:solidFill>
                  <a:schemeClr val="tx2"/>
                </a:solidFill>
              </a:rPr>
              <a:t>5 (continued)</a:t>
            </a:r>
            <a:endParaRPr lang="en-GB" sz="2400" dirty="0">
              <a:solidFill>
                <a:schemeClr val="tx2"/>
              </a:solidFill>
            </a:endParaRPr>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en-GB" sz="2000" b="1" dirty="0" smtClean="0">
                <a:solidFill>
                  <a:schemeClr val="tx2"/>
                </a:solidFill>
              </a:rPr>
              <a:t>2. A risk and compliance plan </a:t>
            </a:r>
            <a:r>
              <a:rPr lang="en-GB" sz="2000" dirty="0" smtClean="0">
                <a:solidFill>
                  <a:schemeClr val="tx2"/>
                </a:solidFill>
              </a:rPr>
              <a:t>which implements procedures designed to identify learning </a:t>
            </a:r>
            <a:r>
              <a:rPr lang="en-GB" sz="2000" dirty="0">
                <a:solidFill>
                  <a:schemeClr val="tx2"/>
                </a:solidFill>
              </a:rPr>
              <a:t>and development </a:t>
            </a:r>
            <a:r>
              <a:rPr lang="en-GB" sz="2000" dirty="0" smtClean="0">
                <a:solidFill>
                  <a:schemeClr val="tx2"/>
                </a:solidFill>
              </a:rPr>
              <a:t>needs and continuously monitor risks of failure to comply with Principle 5. Why manage risk?</a:t>
            </a:r>
          </a:p>
          <a:p>
            <a:pPr marL="0" indent="0">
              <a:buNone/>
            </a:pPr>
            <a:endParaRPr lang="en-GB" sz="2000" dirty="0" smtClean="0">
              <a:solidFill>
                <a:schemeClr val="tx2"/>
              </a:solidFill>
            </a:endParaRPr>
          </a:p>
          <a:p>
            <a:pPr marL="0" indent="0">
              <a:buNone/>
              <a:defRPr/>
            </a:pPr>
            <a:r>
              <a:rPr lang="en-GB" sz="1600" dirty="0">
                <a:solidFill>
                  <a:schemeClr val="tx2"/>
                </a:solidFill>
              </a:rPr>
              <a:t> </a:t>
            </a:r>
            <a:r>
              <a:rPr lang="en-GB" sz="1600" dirty="0" smtClean="0">
                <a:solidFill>
                  <a:schemeClr val="tx2"/>
                </a:solidFill>
              </a:rPr>
              <a:t>      </a:t>
            </a:r>
            <a:r>
              <a:rPr lang="en-GB" altLang="en-US" sz="1600" b="1" i="1" dirty="0" smtClean="0">
                <a:solidFill>
                  <a:schemeClr val="tx2"/>
                </a:solidFill>
              </a:rPr>
              <a:t>“</a:t>
            </a:r>
            <a:r>
              <a:rPr lang="en-GB" altLang="en-US" sz="1600" b="1" i="1" dirty="0">
                <a:solidFill>
                  <a:schemeClr val="tx2"/>
                </a:solidFill>
              </a:rPr>
              <a:t>The pursuit of excellence, with the aim of doing things better for the clients</a:t>
            </a:r>
            <a:r>
              <a:rPr lang="en-GB" altLang="en-US" sz="1600" b="1" i="1" dirty="0" smtClean="0">
                <a:solidFill>
                  <a:schemeClr val="tx2"/>
                </a:solidFill>
              </a:rPr>
              <a:t>”</a:t>
            </a:r>
            <a:endParaRPr lang="en-GB" altLang="en-US" sz="1600" i="1" dirty="0">
              <a:solidFill>
                <a:schemeClr val="tx2"/>
              </a:solidFill>
            </a:endParaRPr>
          </a:p>
          <a:p>
            <a:pPr marL="0" indent="0">
              <a:buNone/>
              <a:defRPr/>
            </a:pPr>
            <a:r>
              <a:rPr lang="en-GB" altLang="en-US" sz="1600" dirty="0" smtClean="0">
                <a:solidFill>
                  <a:schemeClr val="tx2"/>
                </a:solidFill>
              </a:rPr>
              <a:t>       (the </a:t>
            </a:r>
            <a:r>
              <a:rPr lang="en-GB" altLang="en-US" sz="1600" dirty="0">
                <a:solidFill>
                  <a:schemeClr val="tx2"/>
                </a:solidFill>
              </a:rPr>
              <a:t>reason given by the Director of Risk of a ‘Top ten’ law firm when asked why they manage </a:t>
            </a:r>
            <a:r>
              <a:rPr lang="en-GB" altLang="en-US" sz="1600" dirty="0" smtClean="0">
                <a:solidFill>
                  <a:schemeClr val="tx2"/>
                </a:solidFill>
              </a:rPr>
              <a:t> </a:t>
            </a:r>
          </a:p>
          <a:p>
            <a:pPr marL="0" indent="0">
              <a:buNone/>
              <a:defRPr/>
            </a:pPr>
            <a:r>
              <a:rPr lang="en-GB" altLang="en-US" sz="1600" dirty="0">
                <a:solidFill>
                  <a:schemeClr val="tx2"/>
                </a:solidFill>
              </a:rPr>
              <a:t> </a:t>
            </a:r>
            <a:r>
              <a:rPr lang="en-GB" altLang="en-US" sz="1600" dirty="0" smtClean="0">
                <a:solidFill>
                  <a:schemeClr val="tx2"/>
                </a:solidFill>
              </a:rPr>
              <a:t>      risks </a:t>
            </a:r>
            <a:r>
              <a:rPr lang="en-GB" altLang="en-US" sz="1600" dirty="0">
                <a:solidFill>
                  <a:schemeClr val="tx2"/>
                </a:solidFill>
              </a:rPr>
              <a:t>in the manner they </a:t>
            </a:r>
            <a:r>
              <a:rPr lang="en-GB" altLang="en-US" sz="1600" dirty="0" smtClean="0">
                <a:solidFill>
                  <a:schemeClr val="tx2"/>
                </a:solidFill>
              </a:rPr>
              <a:t>do)</a:t>
            </a:r>
            <a:endParaRPr lang="en-GB" sz="1600" dirty="0">
              <a:solidFill>
                <a:schemeClr val="tx2"/>
              </a:solidFill>
            </a:endParaRPr>
          </a:p>
          <a:p>
            <a:pPr marL="0" indent="0">
              <a:buNone/>
            </a:pPr>
            <a:endParaRPr lang="en-GB" sz="2000" dirty="0">
              <a:solidFill>
                <a:schemeClr val="tx2"/>
              </a:solidFill>
            </a:endParaRPr>
          </a:p>
          <a:p>
            <a:pPr marL="0" indent="0">
              <a:buNone/>
            </a:pPr>
            <a:r>
              <a:rPr lang="en-GB" sz="2000" dirty="0" smtClean="0">
                <a:solidFill>
                  <a:schemeClr val="tx2"/>
                </a:solidFill>
              </a:rPr>
              <a:t>      Ways to do this? </a:t>
            </a:r>
            <a:endParaRPr lang="en-GB" sz="2000" dirty="0">
              <a:solidFill>
                <a:schemeClr val="tx2"/>
              </a:solidFill>
            </a:endParaRPr>
          </a:p>
          <a:p>
            <a:pPr marL="0" indent="0">
              <a:buNone/>
            </a:pPr>
            <a:r>
              <a:rPr lang="en-GB" sz="2000" dirty="0" smtClean="0">
                <a:solidFill>
                  <a:schemeClr val="tx2"/>
                </a:solidFill>
              </a:rPr>
              <a:t>      - client and matter inception procedures such as risk questionnaires</a:t>
            </a:r>
          </a:p>
          <a:p>
            <a:pPr marL="0" indent="0">
              <a:buNone/>
            </a:pPr>
            <a:r>
              <a:rPr lang="en-GB" sz="2000" dirty="0" smtClean="0">
                <a:solidFill>
                  <a:schemeClr val="tx2"/>
                </a:solidFill>
              </a:rPr>
              <a:t>      - file reviews</a:t>
            </a:r>
          </a:p>
          <a:p>
            <a:pPr marL="0" indent="0">
              <a:buNone/>
            </a:pPr>
            <a:r>
              <a:rPr lang="en-GB" sz="2000" dirty="0">
                <a:solidFill>
                  <a:schemeClr val="tx2"/>
                </a:solidFill>
              </a:rPr>
              <a:t> </a:t>
            </a:r>
            <a:r>
              <a:rPr lang="en-GB" sz="2000" dirty="0" smtClean="0">
                <a:solidFill>
                  <a:schemeClr val="tx2"/>
                </a:solidFill>
              </a:rPr>
              <a:t>     - positive confirmation of compliance</a:t>
            </a:r>
          </a:p>
          <a:p>
            <a:pPr marL="0" indent="0">
              <a:buNone/>
            </a:pPr>
            <a:r>
              <a:rPr lang="en-GB" sz="2000" dirty="0">
                <a:solidFill>
                  <a:schemeClr val="tx2"/>
                </a:solidFill>
              </a:rPr>
              <a:t> </a:t>
            </a:r>
            <a:r>
              <a:rPr lang="en-GB" sz="2000" dirty="0" smtClean="0">
                <a:solidFill>
                  <a:schemeClr val="tx2"/>
                </a:solidFill>
              </a:rPr>
              <a:t>     - a ‘no blame’ culture designed to encourage disclosure of problems</a:t>
            </a:r>
          </a:p>
          <a:p>
            <a:pPr marL="0" indent="0">
              <a:buNone/>
            </a:pPr>
            <a:endParaRPr lang="en-GB" sz="2000" dirty="0" smtClean="0">
              <a:solidFill>
                <a:schemeClr val="tx2"/>
              </a:solidFill>
            </a:endParaRPr>
          </a:p>
          <a:p>
            <a:pPr marL="0" indent="0">
              <a:buNone/>
            </a:pPr>
            <a:endParaRPr lang="en-GB" sz="2000" dirty="0">
              <a:solidFill>
                <a:schemeClr val="tx2"/>
              </a:solidFill>
            </a:endParaRPr>
          </a:p>
        </p:txBody>
      </p:sp>
    </p:spTree>
    <p:extLst>
      <p:ext uri="{BB962C8B-B14F-4D97-AF65-F5344CB8AC3E}">
        <p14:creationId xmlns:p14="http://schemas.microsoft.com/office/powerpoint/2010/main" val="46049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400" b="1" dirty="0">
                <a:solidFill>
                  <a:schemeClr val="tx2"/>
                </a:solidFill>
              </a:rPr>
              <a:t>Demonstrating compliance with Principle </a:t>
            </a:r>
            <a:r>
              <a:rPr lang="en-GB" sz="2400" b="1" dirty="0" smtClean="0">
                <a:solidFill>
                  <a:schemeClr val="tx2"/>
                </a:solidFill>
              </a:rPr>
              <a:t>5 (continued)</a:t>
            </a:r>
            <a:endParaRPr lang="en-GB" sz="2400" dirty="0">
              <a:solidFill>
                <a:schemeClr val="tx2"/>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sz="2000" dirty="0" smtClean="0">
                <a:solidFill>
                  <a:schemeClr val="tx2"/>
                </a:solidFill>
              </a:rPr>
              <a:t>3. A </a:t>
            </a:r>
            <a:r>
              <a:rPr lang="en-GB" sz="2000" b="1" dirty="0">
                <a:solidFill>
                  <a:schemeClr val="tx2"/>
                </a:solidFill>
              </a:rPr>
              <a:t>supervision</a:t>
            </a:r>
            <a:r>
              <a:rPr lang="en-GB" sz="2000" dirty="0">
                <a:solidFill>
                  <a:schemeClr val="tx2"/>
                </a:solidFill>
              </a:rPr>
              <a:t> </a:t>
            </a:r>
            <a:r>
              <a:rPr lang="en-GB" sz="2000" b="1" dirty="0">
                <a:solidFill>
                  <a:schemeClr val="tx2"/>
                </a:solidFill>
              </a:rPr>
              <a:t>system</a:t>
            </a:r>
            <a:r>
              <a:rPr lang="en-GB" sz="2000" dirty="0">
                <a:solidFill>
                  <a:schemeClr val="tx2"/>
                </a:solidFill>
              </a:rPr>
              <a:t> to – </a:t>
            </a:r>
            <a:endParaRPr lang="en-GB" sz="2000" dirty="0" smtClean="0">
              <a:solidFill>
                <a:schemeClr val="tx2"/>
              </a:solidFill>
            </a:endParaRPr>
          </a:p>
          <a:p>
            <a:pPr marL="0" indent="0">
              <a:buNone/>
            </a:pPr>
            <a:endParaRPr lang="en-GB" sz="2000" dirty="0">
              <a:solidFill>
                <a:schemeClr val="tx2"/>
              </a:solidFill>
            </a:endParaRPr>
          </a:p>
          <a:p>
            <a:pPr marL="0" indent="0">
              <a:buNone/>
            </a:pPr>
            <a:r>
              <a:rPr lang="en-GB" sz="2000" dirty="0">
                <a:solidFill>
                  <a:schemeClr val="tx2"/>
                </a:solidFill>
              </a:rPr>
              <a:t>      - to improve service and minimise risk</a:t>
            </a:r>
          </a:p>
          <a:p>
            <a:pPr marL="0" indent="0">
              <a:buNone/>
            </a:pPr>
            <a:r>
              <a:rPr lang="en-GB" sz="2000" dirty="0">
                <a:solidFill>
                  <a:schemeClr val="tx2"/>
                </a:solidFill>
              </a:rPr>
              <a:t>      - identify learning and development needs</a:t>
            </a:r>
          </a:p>
          <a:p>
            <a:pPr marL="0" indent="0">
              <a:buNone/>
            </a:pPr>
            <a:r>
              <a:rPr lang="en-GB" sz="2000" dirty="0">
                <a:solidFill>
                  <a:schemeClr val="tx2"/>
                </a:solidFill>
              </a:rPr>
              <a:t>      - that is capable of being demonstrated</a:t>
            </a:r>
          </a:p>
          <a:p>
            <a:pPr marL="0" indent="0">
              <a:buNone/>
            </a:pPr>
            <a:r>
              <a:rPr lang="en-GB" sz="2000" dirty="0">
                <a:solidFill>
                  <a:schemeClr val="tx2"/>
                </a:solidFill>
              </a:rPr>
              <a:t>      - consistent across the firm</a:t>
            </a:r>
          </a:p>
          <a:p>
            <a:pPr marL="0" indent="0">
              <a:buNone/>
            </a:pPr>
            <a:r>
              <a:rPr lang="en-GB" sz="2000" dirty="0">
                <a:solidFill>
                  <a:schemeClr val="tx2"/>
                </a:solidFill>
              </a:rPr>
              <a:t>      - no choice - mandatory   </a:t>
            </a:r>
            <a:endParaRPr lang="en-GB" sz="2000" dirty="0" smtClean="0">
              <a:solidFill>
                <a:schemeClr val="tx2"/>
              </a:solidFill>
            </a:endParaRPr>
          </a:p>
          <a:p>
            <a:pPr marL="0" indent="0">
              <a:buNone/>
            </a:pPr>
            <a:endParaRPr lang="en-GB" sz="2000" dirty="0">
              <a:solidFill>
                <a:schemeClr val="tx2"/>
              </a:solidFill>
            </a:endParaRPr>
          </a:p>
          <a:p>
            <a:pPr marL="0" indent="0">
              <a:buNone/>
            </a:pPr>
            <a:r>
              <a:rPr lang="en-GB" sz="2000" dirty="0" smtClean="0">
                <a:solidFill>
                  <a:schemeClr val="tx2"/>
                </a:solidFill>
              </a:rPr>
              <a:t>4. A continuous </a:t>
            </a:r>
            <a:r>
              <a:rPr lang="en-GB" sz="2000" b="1" dirty="0" smtClean="0">
                <a:solidFill>
                  <a:schemeClr val="tx2"/>
                </a:solidFill>
              </a:rPr>
              <a:t>performance management system  / performance    </a:t>
            </a:r>
          </a:p>
          <a:p>
            <a:pPr marL="0" indent="0">
              <a:buNone/>
            </a:pPr>
            <a:r>
              <a:rPr lang="en-GB" sz="2000" b="1" dirty="0">
                <a:solidFill>
                  <a:schemeClr val="tx2"/>
                </a:solidFill>
              </a:rPr>
              <a:t> </a:t>
            </a:r>
            <a:r>
              <a:rPr lang="en-GB" sz="2000" b="1" dirty="0" smtClean="0">
                <a:solidFill>
                  <a:schemeClr val="tx2"/>
                </a:solidFill>
              </a:rPr>
              <a:t>   development reviews </a:t>
            </a:r>
            <a:r>
              <a:rPr lang="en-GB" sz="2000" dirty="0" smtClean="0">
                <a:solidFill>
                  <a:schemeClr val="tx2"/>
                </a:solidFill>
              </a:rPr>
              <a:t>(appraisals)</a:t>
            </a:r>
          </a:p>
          <a:p>
            <a:pPr marL="0" indent="0">
              <a:buNone/>
            </a:pPr>
            <a:endParaRPr lang="en-GB" sz="2000" dirty="0" smtClean="0">
              <a:solidFill>
                <a:schemeClr val="tx2"/>
              </a:solidFill>
            </a:endParaRPr>
          </a:p>
          <a:p>
            <a:pPr marL="0" indent="0">
              <a:buNone/>
            </a:pPr>
            <a:r>
              <a:rPr lang="en-GB" sz="2000" dirty="0" smtClean="0">
                <a:solidFill>
                  <a:schemeClr val="tx2"/>
                </a:solidFill>
              </a:rPr>
              <a:t>    - designed to build higher performance throughout the firm</a:t>
            </a:r>
          </a:p>
          <a:p>
            <a:pPr marL="0" indent="0">
              <a:buNone/>
            </a:pPr>
            <a:r>
              <a:rPr lang="en-GB" sz="2000" dirty="0">
                <a:solidFill>
                  <a:schemeClr val="tx2"/>
                </a:solidFill>
              </a:rPr>
              <a:t> </a:t>
            </a:r>
            <a:r>
              <a:rPr lang="en-GB" sz="2000" dirty="0" smtClean="0">
                <a:solidFill>
                  <a:schemeClr val="tx2"/>
                </a:solidFill>
              </a:rPr>
              <a:t>   - to manage risks and compliance</a:t>
            </a:r>
          </a:p>
          <a:p>
            <a:pPr marL="0" indent="0">
              <a:buNone/>
            </a:pPr>
            <a:r>
              <a:rPr lang="en-GB" sz="2000" dirty="0">
                <a:solidFill>
                  <a:schemeClr val="tx2"/>
                </a:solidFill>
              </a:rPr>
              <a:t> </a:t>
            </a:r>
            <a:r>
              <a:rPr lang="en-GB" sz="2000" dirty="0" smtClean="0">
                <a:solidFill>
                  <a:schemeClr val="tx2"/>
                </a:solidFill>
              </a:rPr>
              <a:t>   - covering black letter law, business and client management skills</a:t>
            </a:r>
          </a:p>
          <a:p>
            <a:pPr marL="0" indent="0">
              <a:buNone/>
            </a:pPr>
            <a:r>
              <a:rPr lang="en-GB" sz="2000" dirty="0">
                <a:solidFill>
                  <a:schemeClr val="tx2"/>
                </a:solidFill>
              </a:rPr>
              <a:t> </a:t>
            </a:r>
            <a:r>
              <a:rPr lang="en-GB" sz="2000" dirty="0" smtClean="0">
                <a:solidFill>
                  <a:schemeClr val="tx2"/>
                </a:solidFill>
              </a:rPr>
              <a:t>     </a:t>
            </a:r>
            <a:endParaRPr lang="en-GB" sz="2000" dirty="0">
              <a:solidFill>
                <a:schemeClr val="tx2"/>
              </a:solidFill>
            </a:endParaRPr>
          </a:p>
          <a:p>
            <a:pPr marL="0" indent="0">
              <a:buNone/>
            </a:pPr>
            <a:endParaRPr lang="en-GB" dirty="0"/>
          </a:p>
        </p:txBody>
      </p:sp>
    </p:spTree>
    <p:extLst>
      <p:ext uri="{BB962C8B-B14F-4D97-AF65-F5344CB8AC3E}">
        <p14:creationId xmlns:p14="http://schemas.microsoft.com/office/powerpoint/2010/main" val="1906042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Who will be responsible?</a:t>
            </a:r>
            <a:endParaRPr lang="en-GB" sz="2800" b="1" dirty="0">
              <a:solidFill>
                <a:schemeClr val="tx2"/>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GB" sz="2000" dirty="0" smtClean="0">
                <a:solidFill>
                  <a:schemeClr val="tx2"/>
                </a:solidFill>
              </a:rPr>
              <a:t>Individuals </a:t>
            </a:r>
          </a:p>
          <a:p>
            <a:pPr>
              <a:buFont typeface="Wingdings" panose="05000000000000000000" pitchFamily="2" charset="2"/>
              <a:buChar char="§"/>
            </a:pPr>
            <a:endParaRPr lang="en-GB" sz="2000" dirty="0">
              <a:solidFill>
                <a:schemeClr val="tx2"/>
              </a:solidFill>
            </a:endParaRPr>
          </a:p>
          <a:p>
            <a:pPr>
              <a:buFont typeface="Wingdings" panose="05000000000000000000" pitchFamily="2" charset="2"/>
              <a:buChar char="§"/>
            </a:pPr>
            <a:r>
              <a:rPr lang="en-GB" sz="2000" dirty="0" smtClean="0">
                <a:solidFill>
                  <a:schemeClr val="tx2"/>
                </a:solidFill>
              </a:rPr>
              <a:t>The firm (as the entity)</a:t>
            </a:r>
          </a:p>
          <a:p>
            <a:pPr>
              <a:buFont typeface="Wingdings" panose="05000000000000000000" pitchFamily="2" charset="2"/>
              <a:buChar char="§"/>
            </a:pPr>
            <a:endParaRPr lang="en-GB" sz="2000" dirty="0">
              <a:solidFill>
                <a:schemeClr val="tx2"/>
              </a:solidFill>
            </a:endParaRPr>
          </a:p>
          <a:p>
            <a:pPr>
              <a:buFont typeface="Wingdings" panose="05000000000000000000" pitchFamily="2" charset="2"/>
              <a:buChar char="§"/>
            </a:pPr>
            <a:r>
              <a:rPr lang="en-GB" sz="2000" dirty="0" smtClean="0">
                <a:solidFill>
                  <a:schemeClr val="tx2"/>
                </a:solidFill>
              </a:rPr>
              <a:t>Within the firm?</a:t>
            </a:r>
          </a:p>
          <a:p>
            <a:pPr marL="0" indent="0">
              <a:buNone/>
            </a:pPr>
            <a:r>
              <a:rPr lang="en-GB" sz="2000" dirty="0">
                <a:solidFill>
                  <a:schemeClr val="tx2"/>
                </a:solidFill>
              </a:rPr>
              <a:t> </a:t>
            </a:r>
            <a:r>
              <a:rPr lang="en-GB" sz="2000" dirty="0" smtClean="0">
                <a:solidFill>
                  <a:schemeClr val="tx2"/>
                </a:solidFill>
              </a:rPr>
              <a:t>    - COLPs and COFAs</a:t>
            </a:r>
          </a:p>
          <a:p>
            <a:pPr marL="0" indent="0">
              <a:buNone/>
            </a:pPr>
            <a:r>
              <a:rPr lang="en-GB" sz="2000" dirty="0">
                <a:solidFill>
                  <a:schemeClr val="tx2"/>
                </a:solidFill>
              </a:rPr>
              <a:t> </a:t>
            </a:r>
            <a:r>
              <a:rPr lang="en-GB" sz="2000" dirty="0" smtClean="0">
                <a:solidFill>
                  <a:schemeClr val="tx2"/>
                </a:solidFill>
              </a:rPr>
              <a:t>    - all </a:t>
            </a:r>
            <a:r>
              <a:rPr lang="en-GB" sz="2000" i="1" dirty="0" smtClean="0">
                <a:solidFill>
                  <a:schemeClr val="tx2"/>
                </a:solidFill>
              </a:rPr>
              <a:t>managers</a:t>
            </a:r>
            <a:r>
              <a:rPr lang="en-GB" sz="2000" dirty="0" smtClean="0">
                <a:solidFill>
                  <a:schemeClr val="tx2"/>
                </a:solidFill>
              </a:rPr>
              <a:t> (e.g. partners or other owners)</a:t>
            </a:r>
          </a:p>
          <a:p>
            <a:pPr marL="0" indent="0">
              <a:buNone/>
            </a:pPr>
            <a:r>
              <a:rPr lang="en-GB" sz="2000" dirty="0">
                <a:solidFill>
                  <a:schemeClr val="tx2"/>
                </a:solidFill>
              </a:rPr>
              <a:t> </a:t>
            </a:r>
            <a:r>
              <a:rPr lang="en-GB" sz="2000" dirty="0" smtClean="0">
                <a:solidFill>
                  <a:schemeClr val="tx2"/>
                </a:solidFill>
              </a:rPr>
              <a:t>    - others with relevant roles</a:t>
            </a:r>
          </a:p>
          <a:p>
            <a:pPr marL="0" indent="0">
              <a:buNone/>
            </a:pPr>
            <a:endParaRPr lang="en-GB" sz="2400" dirty="0" smtClean="0">
              <a:solidFill>
                <a:schemeClr val="tx2"/>
              </a:solidFill>
            </a:endParaRPr>
          </a:p>
          <a:p>
            <a:pPr marL="0" indent="0">
              <a:buNone/>
            </a:pPr>
            <a:endParaRPr lang="en-GB" sz="2400" dirty="0">
              <a:solidFill>
                <a:schemeClr val="tx2"/>
              </a:solidFill>
            </a:endParaRPr>
          </a:p>
        </p:txBody>
      </p:sp>
    </p:spTree>
    <p:extLst>
      <p:ext uri="{BB962C8B-B14F-4D97-AF65-F5344CB8AC3E}">
        <p14:creationId xmlns:p14="http://schemas.microsoft.com/office/powerpoint/2010/main" val="4103495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Responsibilities?</a:t>
            </a:r>
            <a:endParaRPr lang="en-GB" sz="2800" b="1" dirty="0">
              <a:solidFill>
                <a:schemeClr val="tx2"/>
              </a:solidFill>
            </a:endParaRPr>
          </a:p>
        </p:txBody>
      </p:sp>
      <p:sp>
        <p:nvSpPr>
          <p:cNvPr id="3" name="Content Placeholder 2"/>
          <p:cNvSpPr>
            <a:spLocks noGrp="1"/>
          </p:cNvSpPr>
          <p:nvPr>
            <p:ph idx="1"/>
          </p:nvPr>
        </p:nvSpPr>
        <p:spPr/>
        <p:txBody>
          <a:bodyPr>
            <a:normAutofit/>
          </a:bodyPr>
          <a:lstStyle/>
          <a:p>
            <a:pPr marL="0" indent="0">
              <a:buNone/>
            </a:pPr>
            <a:r>
              <a:rPr lang="en-GB" sz="1800" b="1" dirty="0" smtClean="0">
                <a:solidFill>
                  <a:schemeClr val="tx2"/>
                </a:solidFill>
              </a:rPr>
              <a:t>SRA Authorisation Rules</a:t>
            </a:r>
          </a:p>
          <a:p>
            <a:pPr marL="0" indent="0">
              <a:buNone/>
            </a:pPr>
            <a:endParaRPr lang="en-GB" sz="1800" dirty="0" smtClean="0">
              <a:solidFill>
                <a:schemeClr val="tx2"/>
              </a:solidFill>
            </a:endParaRPr>
          </a:p>
          <a:p>
            <a:pPr marL="0" indent="0">
              <a:buNone/>
            </a:pPr>
            <a:r>
              <a:rPr lang="en-GB" sz="1800" b="1" dirty="0">
                <a:solidFill>
                  <a:schemeClr val="tx2"/>
                </a:solidFill>
              </a:rPr>
              <a:t>8.1</a:t>
            </a:r>
            <a:r>
              <a:rPr lang="en-GB" sz="1800" dirty="0">
                <a:solidFill>
                  <a:schemeClr val="tx2"/>
                </a:solidFill>
              </a:rPr>
              <a:t> – a firm and its </a:t>
            </a:r>
            <a:r>
              <a:rPr lang="en-GB" sz="1800" i="1" dirty="0">
                <a:solidFill>
                  <a:schemeClr val="tx2"/>
                </a:solidFill>
              </a:rPr>
              <a:t>managers</a:t>
            </a:r>
            <a:r>
              <a:rPr lang="en-GB" sz="1800" dirty="0">
                <a:solidFill>
                  <a:schemeClr val="tx2"/>
                </a:solidFill>
              </a:rPr>
              <a:t> must ensure that any obligations imposed from time to    </a:t>
            </a:r>
          </a:p>
          <a:p>
            <a:pPr marL="0" indent="0">
              <a:buNone/>
            </a:pPr>
            <a:r>
              <a:rPr lang="en-GB" sz="1800" dirty="0">
                <a:solidFill>
                  <a:schemeClr val="tx2"/>
                </a:solidFill>
              </a:rPr>
              <a:t>         time on the firm, its </a:t>
            </a:r>
            <a:r>
              <a:rPr lang="en-GB" sz="1800" i="1" dirty="0">
                <a:solidFill>
                  <a:schemeClr val="tx2"/>
                </a:solidFill>
              </a:rPr>
              <a:t>managers</a:t>
            </a:r>
            <a:r>
              <a:rPr lang="en-GB" sz="1800" dirty="0">
                <a:solidFill>
                  <a:schemeClr val="tx2"/>
                </a:solidFill>
              </a:rPr>
              <a:t>, </a:t>
            </a:r>
            <a:r>
              <a:rPr lang="en-GB" sz="1800" i="1" dirty="0">
                <a:solidFill>
                  <a:schemeClr val="tx2"/>
                </a:solidFill>
              </a:rPr>
              <a:t>employees or</a:t>
            </a:r>
            <a:r>
              <a:rPr lang="en-GB" sz="1800" dirty="0">
                <a:solidFill>
                  <a:schemeClr val="tx2"/>
                </a:solidFill>
              </a:rPr>
              <a:t> </a:t>
            </a:r>
            <a:r>
              <a:rPr lang="en-GB" sz="1800" i="1" dirty="0">
                <a:solidFill>
                  <a:schemeClr val="tx2"/>
                </a:solidFill>
              </a:rPr>
              <a:t>interest holders</a:t>
            </a:r>
            <a:r>
              <a:rPr lang="en-GB" sz="1800" dirty="0">
                <a:solidFill>
                  <a:schemeClr val="tx2"/>
                </a:solidFill>
              </a:rPr>
              <a:t> by or under the </a:t>
            </a:r>
          </a:p>
          <a:p>
            <a:pPr marL="0" indent="0">
              <a:buNone/>
            </a:pPr>
            <a:r>
              <a:rPr lang="en-GB" sz="1800" i="1" dirty="0">
                <a:solidFill>
                  <a:schemeClr val="tx2"/>
                </a:solidFill>
              </a:rPr>
              <a:t>         SRA's</a:t>
            </a:r>
            <a:r>
              <a:rPr lang="en-GB" sz="1800" dirty="0">
                <a:solidFill>
                  <a:schemeClr val="tx2"/>
                </a:solidFill>
              </a:rPr>
              <a:t> </a:t>
            </a:r>
            <a:r>
              <a:rPr lang="en-GB" sz="1800" i="1" dirty="0">
                <a:solidFill>
                  <a:schemeClr val="tx2"/>
                </a:solidFill>
              </a:rPr>
              <a:t>regulatory arrangements</a:t>
            </a:r>
            <a:r>
              <a:rPr lang="en-GB" sz="1800" dirty="0">
                <a:solidFill>
                  <a:schemeClr val="tx2"/>
                </a:solidFill>
              </a:rPr>
              <a:t> are complied with</a:t>
            </a:r>
          </a:p>
          <a:p>
            <a:pPr marL="0" indent="0">
              <a:buNone/>
            </a:pPr>
            <a:endParaRPr lang="en-GB" sz="1800" dirty="0">
              <a:solidFill>
                <a:schemeClr val="tx2"/>
              </a:solidFill>
            </a:endParaRPr>
          </a:p>
          <a:p>
            <a:pPr marL="0" indent="0">
              <a:buNone/>
            </a:pPr>
            <a:endParaRPr lang="en-GB" sz="1800" dirty="0">
              <a:solidFill>
                <a:schemeClr val="tx2"/>
              </a:solidFill>
            </a:endParaRPr>
          </a:p>
          <a:p>
            <a:pPr marL="0" indent="0">
              <a:buNone/>
            </a:pPr>
            <a:r>
              <a:rPr lang="en-GB" sz="1800" b="1" dirty="0" smtClean="0">
                <a:solidFill>
                  <a:schemeClr val="tx2"/>
                </a:solidFill>
              </a:rPr>
              <a:t>8.2</a:t>
            </a:r>
            <a:r>
              <a:rPr lang="en-GB" sz="1800" dirty="0" smtClean="0">
                <a:solidFill>
                  <a:schemeClr val="tx2"/>
                </a:solidFill>
              </a:rPr>
              <a:t> – a firm must </a:t>
            </a:r>
            <a:r>
              <a:rPr lang="en-GB" sz="1800" dirty="0">
                <a:solidFill>
                  <a:schemeClr val="tx2"/>
                </a:solidFill>
              </a:rPr>
              <a:t>at all times have suitable arrangements in place to ensure </a:t>
            </a:r>
            <a:r>
              <a:rPr lang="en-GB" sz="1800" dirty="0" smtClean="0">
                <a:solidFill>
                  <a:schemeClr val="tx2"/>
                </a:solidFill>
              </a:rPr>
              <a:t>that </a:t>
            </a:r>
            <a:endParaRPr lang="en-GB" sz="1800" dirty="0">
              <a:solidFill>
                <a:schemeClr val="tx2"/>
              </a:solidFill>
            </a:endParaRPr>
          </a:p>
          <a:p>
            <a:pPr marL="0" indent="0">
              <a:buNone/>
            </a:pPr>
            <a:r>
              <a:rPr lang="en-GB" sz="1800" dirty="0">
                <a:solidFill>
                  <a:schemeClr val="tx2"/>
                </a:solidFill>
              </a:rPr>
              <a:t> </a:t>
            </a:r>
            <a:r>
              <a:rPr lang="en-GB" sz="1800" dirty="0" smtClean="0">
                <a:solidFill>
                  <a:schemeClr val="tx2"/>
                </a:solidFill>
              </a:rPr>
              <a:t>        the firm, </a:t>
            </a:r>
            <a:r>
              <a:rPr lang="en-GB" sz="1800" dirty="0">
                <a:solidFill>
                  <a:schemeClr val="tx2"/>
                </a:solidFill>
              </a:rPr>
              <a:t>its </a:t>
            </a:r>
            <a:r>
              <a:rPr lang="en-GB" sz="1800" i="1" dirty="0">
                <a:solidFill>
                  <a:schemeClr val="tx2"/>
                </a:solidFill>
              </a:rPr>
              <a:t>managers</a:t>
            </a:r>
            <a:r>
              <a:rPr lang="en-GB" sz="1800" dirty="0">
                <a:solidFill>
                  <a:schemeClr val="tx2"/>
                </a:solidFill>
              </a:rPr>
              <a:t> </a:t>
            </a:r>
            <a:r>
              <a:rPr lang="en-GB" sz="1800" dirty="0" smtClean="0">
                <a:solidFill>
                  <a:schemeClr val="tx2"/>
                </a:solidFill>
              </a:rPr>
              <a:t>and </a:t>
            </a:r>
            <a:r>
              <a:rPr lang="en-GB" sz="1800" dirty="0">
                <a:solidFill>
                  <a:schemeClr val="tx2"/>
                </a:solidFill>
              </a:rPr>
              <a:t>its </a:t>
            </a:r>
            <a:r>
              <a:rPr lang="en-GB" sz="1800" i="1" dirty="0">
                <a:solidFill>
                  <a:schemeClr val="tx2"/>
                </a:solidFill>
              </a:rPr>
              <a:t>employees</a:t>
            </a:r>
            <a:r>
              <a:rPr lang="en-GB" sz="1800" dirty="0">
                <a:solidFill>
                  <a:schemeClr val="tx2"/>
                </a:solidFill>
              </a:rPr>
              <a:t> comply with the </a:t>
            </a:r>
            <a:r>
              <a:rPr lang="en-GB" sz="1800" i="1" dirty="0">
                <a:solidFill>
                  <a:schemeClr val="tx2"/>
                </a:solidFill>
              </a:rPr>
              <a:t>SRA's</a:t>
            </a:r>
            <a:r>
              <a:rPr lang="en-GB" sz="1800" dirty="0">
                <a:solidFill>
                  <a:schemeClr val="tx2"/>
                </a:solidFill>
              </a:rPr>
              <a:t> regulatory </a:t>
            </a:r>
            <a:r>
              <a:rPr lang="en-GB" sz="1800" dirty="0" smtClean="0">
                <a:solidFill>
                  <a:schemeClr val="tx2"/>
                </a:solidFill>
              </a:rPr>
              <a:t>         </a:t>
            </a:r>
          </a:p>
          <a:p>
            <a:pPr marL="0" indent="0">
              <a:buNone/>
            </a:pPr>
            <a:r>
              <a:rPr lang="en-GB" sz="1800" dirty="0">
                <a:solidFill>
                  <a:schemeClr val="tx2"/>
                </a:solidFill>
              </a:rPr>
              <a:t> </a:t>
            </a:r>
            <a:r>
              <a:rPr lang="en-GB" sz="1800" dirty="0" smtClean="0">
                <a:solidFill>
                  <a:schemeClr val="tx2"/>
                </a:solidFill>
              </a:rPr>
              <a:t>        arrangements </a:t>
            </a:r>
            <a:r>
              <a:rPr lang="en-GB" sz="1800" dirty="0">
                <a:solidFill>
                  <a:schemeClr val="tx2"/>
                </a:solidFill>
              </a:rPr>
              <a:t>as they apply to </a:t>
            </a:r>
            <a:r>
              <a:rPr lang="en-GB" sz="1800" dirty="0" smtClean="0">
                <a:solidFill>
                  <a:schemeClr val="tx2"/>
                </a:solidFill>
              </a:rPr>
              <a:t>them</a:t>
            </a:r>
          </a:p>
          <a:p>
            <a:pPr marL="0" indent="0">
              <a:buNone/>
            </a:pPr>
            <a:endParaRPr lang="en-GB" sz="1800" dirty="0" smtClean="0">
              <a:solidFill>
                <a:schemeClr val="tx2"/>
              </a:solidFill>
            </a:endParaRPr>
          </a:p>
          <a:p>
            <a:pPr marL="0" indent="0">
              <a:buNone/>
            </a:pPr>
            <a:r>
              <a:rPr lang="en-GB" sz="1800" dirty="0" smtClean="0">
                <a:solidFill>
                  <a:schemeClr val="tx2"/>
                </a:solidFill>
              </a:rPr>
              <a:t>         This includes continuing competence, and training and development </a:t>
            </a:r>
            <a:endParaRPr lang="en-GB" sz="1800" dirty="0">
              <a:solidFill>
                <a:schemeClr val="tx2"/>
              </a:solidFill>
            </a:endParaRPr>
          </a:p>
          <a:p>
            <a:endParaRPr lang="en-GB" sz="1800" dirty="0"/>
          </a:p>
          <a:p>
            <a:pPr marL="0" indent="0">
              <a:buNone/>
            </a:pPr>
            <a:endParaRPr lang="en-GB" sz="2400" dirty="0"/>
          </a:p>
        </p:txBody>
      </p:sp>
    </p:spTree>
    <p:extLst>
      <p:ext uri="{BB962C8B-B14F-4D97-AF65-F5344CB8AC3E}">
        <p14:creationId xmlns:p14="http://schemas.microsoft.com/office/powerpoint/2010/main" val="39152877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a:solidFill>
                  <a:schemeClr val="tx2"/>
                </a:solidFill>
              </a:rPr>
              <a:t>COLP’s responsibilities?</a:t>
            </a:r>
            <a:endParaRPr lang="en-GB" sz="2800" dirty="0">
              <a:solidFill>
                <a:schemeClr val="tx2"/>
              </a:solidFill>
            </a:endParaRPr>
          </a:p>
        </p:txBody>
      </p:sp>
      <p:sp>
        <p:nvSpPr>
          <p:cNvPr id="3" name="Content Placeholder 2"/>
          <p:cNvSpPr>
            <a:spLocks noGrp="1"/>
          </p:cNvSpPr>
          <p:nvPr>
            <p:ph idx="1"/>
          </p:nvPr>
        </p:nvSpPr>
        <p:spPr/>
        <p:txBody>
          <a:bodyPr>
            <a:normAutofit/>
          </a:bodyPr>
          <a:lstStyle/>
          <a:p>
            <a:pPr marL="0" indent="0">
              <a:buNone/>
            </a:pPr>
            <a:r>
              <a:rPr lang="en-GB" sz="1800" b="1" dirty="0" smtClean="0">
                <a:solidFill>
                  <a:schemeClr val="tx2"/>
                </a:solidFill>
              </a:rPr>
              <a:t>8.5 </a:t>
            </a:r>
            <a:r>
              <a:rPr lang="en-GB" sz="1800" dirty="0" smtClean="0">
                <a:solidFill>
                  <a:schemeClr val="tx2"/>
                </a:solidFill>
              </a:rPr>
              <a:t>The </a:t>
            </a:r>
            <a:r>
              <a:rPr lang="en-GB" sz="1800" i="1" dirty="0">
                <a:solidFill>
                  <a:schemeClr val="tx2"/>
                </a:solidFill>
              </a:rPr>
              <a:t>COLP</a:t>
            </a:r>
            <a:r>
              <a:rPr lang="en-GB" sz="1800" dirty="0">
                <a:solidFill>
                  <a:schemeClr val="tx2"/>
                </a:solidFill>
              </a:rPr>
              <a:t> of an </a:t>
            </a:r>
            <a:r>
              <a:rPr lang="en-GB" sz="1800" i="1" dirty="0">
                <a:solidFill>
                  <a:schemeClr val="tx2"/>
                </a:solidFill>
              </a:rPr>
              <a:t>authorised body</a:t>
            </a:r>
            <a:r>
              <a:rPr lang="en-GB" sz="1800" dirty="0">
                <a:solidFill>
                  <a:schemeClr val="tx2"/>
                </a:solidFill>
              </a:rPr>
              <a:t> </a:t>
            </a:r>
            <a:r>
              <a:rPr lang="en-GB" sz="1800" dirty="0" smtClean="0">
                <a:solidFill>
                  <a:schemeClr val="tx2"/>
                </a:solidFill>
              </a:rPr>
              <a:t>must … take </a:t>
            </a:r>
            <a:r>
              <a:rPr lang="en-GB" sz="1800" dirty="0">
                <a:solidFill>
                  <a:schemeClr val="tx2"/>
                </a:solidFill>
              </a:rPr>
              <a:t>all reasonable steps to: </a:t>
            </a:r>
            <a:endParaRPr lang="en-GB" sz="1800" dirty="0" smtClean="0">
              <a:solidFill>
                <a:schemeClr val="tx2"/>
              </a:solidFill>
            </a:endParaRPr>
          </a:p>
          <a:p>
            <a:pPr marL="0" indent="0">
              <a:buNone/>
            </a:pPr>
            <a:endParaRPr lang="en-GB" sz="1800" dirty="0">
              <a:solidFill>
                <a:schemeClr val="tx2"/>
              </a:solidFill>
            </a:endParaRPr>
          </a:p>
          <a:p>
            <a:pPr marL="0" indent="0">
              <a:buNone/>
            </a:pPr>
            <a:r>
              <a:rPr lang="en-GB" sz="1800" dirty="0">
                <a:solidFill>
                  <a:schemeClr val="tx2"/>
                </a:solidFill>
              </a:rPr>
              <a:t>(A)ensure compliance with the terms and conditions of the </a:t>
            </a:r>
            <a:r>
              <a:rPr lang="en-GB" sz="1800" i="1" dirty="0">
                <a:solidFill>
                  <a:schemeClr val="tx2"/>
                </a:solidFill>
              </a:rPr>
              <a:t>authorised body's</a:t>
            </a:r>
            <a:r>
              <a:rPr lang="en-GB" sz="1800" dirty="0">
                <a:solidFill>
                  <a:schemeClr val="tx2"/>
                </a:solidFill>
              </a:rPr>
              <a:t> </a:t>
            </a:r>
            <a:r>
              <a:rPr lang="en-GB" sz="1800" i="1" dirty="0">
                <a:solidFill>
                  <a:schemeClr val="tx2"/>
                </a:solidFill>
              </a:rPr>
              <a:t>authorisation</a:t>
            </a:r>
            <a:r>
              <a:rPr lang="en-GB" sz="1800" dirty="0">
                <a:solidFill>
                  <a:schemeClr val="tx2"/>
                </a:solidFill>
              </a:rPr>
              <a:t> except any obligations imposed under the </a:t>
            </a:r>
            <a:r>
              <a:rPr lang="en-GB" sz="1800" i="1" dirty="0">
                <a:solidFill>
                  <a:schemeClr val="tx2"/>
                </a:solidFill>
              </a:rPr>
              <a:t>SRA Accounts Rules</a:t>
            </a:r>
            <a:r>
              <a:rPr lang="en-GB" sz="1800" dirty="0">
                <a:solidFill>
                  <a:schemeClr val="tx2"/>
                </a:solidFill>
              </a:rPr>
              <a:t>; </a:t>
            </a:r>
            <a:endParaRPr lang="en-GB" sz="1800" dirty="0" smtClean="0">
              <a:solidFill>
                <a:schemeClr val="tx2"/>
              </a:solidFill>
            </a:endParaRPr>
          </a:p>
          <a:p>
            <a:pPr marL="0" indent="0">
              <a:buNone/>
            </a:pPr>
            <a:endParaRPr lang="en-GB" sz="1800" dirty="0">
              <a:solidFill>
                <a:schemeClr val="tx2"/>
              </a:solidFill>
            </a:endParaRPr>
          </a:p>
          <a:p>
            <a:pPr marL="0" indent="0">
              <a:buNone/>
            </a:pPr>
            <a:r>
              <a:rPr lang="en-GB" sz="1800" dirty="0">
                <a:solidFill>
                  <a:schemeClr val="tx2"/>
                </a:solidFill>
              </a:rPr>
              <a:t>(B)ensure compliance with any statutory obligations of the body, its </a:t>
            </a:r>
            <a:r>
              <a:rPr lang="en-GB" sz="1800" i="1" dirty="0">
                <a:solidFill>
                  <a:schemeClr val="tx2"/>
                </a:solidFill>
              </a:rPr>
              <a:t>managers</a:t>
            </a:r>
            <a:r>
              <a:rPr lang="en-GB" sz="1800" dirty="0">
                <a:solidFill>
                  <a:schemeClr val="tx2"/>
                </a:solidFill>
              </a:rPr>
              <a:t>, </a:t>
            </a:r>
            <a:r>
              <a:rPr lang="en-GB" sz="1800" i="1" dirty="0">
                <a:solidFill>
                  <a:schemeClr val="tx2"/>
                </a:solidFill>
              </a:rPr>
              <a:t>employees</a:t>
            </a:r>
            <a:r>
              <a:rPr lang="en-GB" sz="1800" dirty="0">
                <a:solidFill>
                  <a:schemeClr val="tx2"/>
                </a:solidFill>
              </a:rPr>
              <a:t> or </a:t>
            </a:r>
            <a:r>
              <a:rPr lang="en-GB" sz="1800" i="1" dirty="0">
                <a:solidFill>
                  <a:schemeClr val="tx2"/>
                </a:solidFill>
              </a:rPr>
              <a:t>interest holders</a:t>
            </a:r>
            <a:r>
              <a:rPr lang="en-GB" sz="1800" dirty="0">
                <a:solidFill>
                  <a:schemeClr val="tx2"/>
                </a:solidFill>
              </a:rPr>
              <a:t> </a:t>
            </a:r>
            <a:r>
              <a:rPr lang="en-GB" sz="1800" dirty="0" smtClean="0">
                <a:solidFill>
                  <a:schemeClr val="tx2"/>
                </a:solidFill>
              </a:rPr>
              <a:t>in </a:t>
            </a:r>
            <a:r>
              <a:rPr lang="en-GB" sz="1800" dirty="0">
                <a:solidFill>
                  <a:schemeClr val="tx2"/>
                </a:solidFill>
              </a:rPr>
              <a:t>relation to the body's carrying on of </a:t>
            </a:r>
            <a:r>
              <a:rPr lang="en-GB" sz="1800" i="1" dirty="0">
                <a:solidFill>
                  <a:schemeClr val="tx2"/>
                </a:solidFill>
              </a:rPr>
              <a:t>authorised activities</a:t>
            </a:r>
            <a:r>
              <a:rPr lang="en-GB" sz="1800" dirty="0">
                <a:solidFill>
                  <a:schemeClr val="tx2"/>
                </a:solidFill>
              </a:rPr>
              <a:t>; and </a:t>
            </a:r>
            <a:endParaRPr lang="en-GB" sz="1800" dirty="0" smtClean="0">
              <a:solidFill>
                <a:schemeClr val="tx2"/>
              </a:solidFill>
            </a:endParaRPr>
          </a:p>
          <a:p>
            <a:pPr marL="0" indent="0">
              <a:buNone/>
            </a:pPr>
            <a:endParaRPr lang="en-GB" sz="1800" dirty="0">
              <a:solidFill>
                <a:schemeClr val="tx2"/>
              </a:solidFill>
            </a:endParaRPr>
          </a:p>
          <a:p>
            <a:pPr marL="0" indent="0">
              <a:buNone/>
            </a:pPr>
            <a:r>
              <a:rPr lang="en-GB" sz="1800" dirty="0">
                <a:solidFill>
                  <a:schemeClr val="tx2"/>
                </a:solidFill>
              </a:rPr>
              <a:t>(C)record any failure so to comply and make such records available to the </a:t>
            </a:r>
            <a:r>
              <a:rPr lang="en-GB" sz="1800" i="1" dirty="0">
                <a:solidFill>
                  <a:schemeClr val="tx2"/>
                </a:solidFill>
              </a:rPr>
              <a:t>SRA</a:t>
            </a:r>
            <a:r>
              <a:rPr lang="en-GB" sz="1800" dirty="0">
                <a:solidFill>
                  <a:schemeClr val="tx2"/>
                </a:solidFill>
              </a:rPr>
              <a:t> on request; </a:t>
            </a:r>
            <a:r>
              <a:rPr lang="en-GB" sz="1800" dirty="0" smtClean="0">
                <a:solidFill>
                  <a:schemeClr val="tx2"/>
                </a:solidFill>
              </a:rPr>
              <a:t> </a:t>
            </a:r>
            <a:endParaRPr lang="en-GB" sz="1800" dirty="0">
              <a:solidFill>
                <a:schemeClr val="tx2"/>
              </a:solidFill>
            </a:endParaRPr>
          </a:p>
          <a:p>
            <a:pPr marL="0" indent="0">
              <a:buNone/>
            </a:pPr>
            <a:endParaRPr lang="en-GB" sz="1800" dirty="0" smtClean="0"/>
          </a:p>
          <a:p>
            <a:pPr marL="0" indent="0">
              <a:buNone/>
            </a:pPr>
            <a:r>
              <a:rPr lang="en-GB" sz="1800" dirty="0" smtClean="0">
                <a:solidFill>
                  <a:srgbClr val="FF0000"/>
                </a:solidFill>
              </a:rPr>
              <a:t>What will your COLP need to do to ensure continuing competence compliance? </a:t>
            </a:r>
            <a:endParaRPr lang="en-GB" sz="1800" dirty="0">
              <a:solidFill>
                <a:srgbClr val="FF0000"/>
              </a:solidFill>
            </a:endParaRPr>
          </a:p>
        </p:txBody>
      </p:sp>
    </p:spTree>
    <p:extLst>
      <p:ext uri="{BB962C8B-B14F-4D97-AF65-F5344CB8AC3E}">
        <p14:creationId xmlns:p14="http://schemas.microsoft.com/office/powerpoint/2010/main" val="40980116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The SRA expect solicitors to …..</a:t>
            </a:r>
            <a:endParaRPr lang="en-GB" sz="2800" b="1" dirty="0">
              <a:solidFill>
                <a:schemeClr val="tx2"/>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GB" sz="2400" b="1" dirty="0" smtClean="0">
                <a:solidFill>
                  <a:schemeClr val="tx2"/>
                </a:solidFill>
              </a:rPr>
              <a:t>Reflect</a:t>
            </a:r>
            <a:r>
              <a:rPr lang="en-GB" sz="2000" dirty="0" smtClean="0">
                <a:solidFill>
                  <a:schemeClr val="tx2"/>
                </a:solidFill>
              </a:rPr>
              <a:t> on your role and work to identify any learning needs</a:t>
            </a:r>
          </a:p>
          <a:p>
            <a:pPr>
              <a:buFont typeface="Wingdings" panose="05000000000000000000" pitchFamily="2" charset="2"/>
              <a:buChar char="§"/>
            </a:pPr>
            <a:endParaRPr lang="en-GB" sz="2000" dirty="0">
              <a:solidFill>
                <a:schemeClr val="tx2"/>
              </a:solidFill>
            </a:endParaRPr>
          </a:p>
          <a:p>
            <a:pPr>
              <a:buFont typeface="Wingdings" panose="05000000000000000000" pitchFamily="2" charset="2"/>
              <a:buChar char="§"/>
            </a:pPr>
            <a:r>
              <a:rPr lang="en-GB" sz="2000" b="1" dirty="0" smtClean="0">
                <a:solidFill>
                  <a:schemeClr val="tx2"/>
                </a:solidFill>
              </a:rPr>
              <a:t>Plan</a:t>
            </a:r>
            <a:r>
              <a:rPr lang="en-GB" sz="2000" dirty="0" smtClean="0">
                <a:solidFill>
                  <a:schemeClr val="tx2"/>
                </a:solidFill>
              </a:rPr>
              <a:t> how to address your learning needs</a:t>
            </a:r>
          </a:p>
          <a:p>
            <a:pPr>
              <a:buFont typeface="Wingdings" panose="05000000000000000000" pitchFamily="2" charset="2"/>
              <a:buChar char="§"/>
            </a:pPr>
            <a:endParaRPr lang="en-GB" sz="2000" dirty="0">
              <a:solidFill>
                <a:schemeClr val="tx2"/>
              </a:solidFill>
            </a:endParaRPr>
          </a:p>
          <a:p>
            <a:pPr>
              <a:buFont typeface="Wingdings" panose="05000000000000000000" pitchFamily="2" charset="2"/>
              <a:buChar char="§"/>
            </a:pPr>
            <a:r>
              <a:rPr lang="en-GB" sz="2000" b="1" dirty="0" smtClean="0">
                <a:solidFill>
                  <a:schemeClr val="tx2"/>
                </a:solidFill>
              </a:rPr>
              <a:t>Complete </a:t>
            </a:r>
            <a:r>
              <a:rPr lang="en-GB" sz="2000" dirty="0" smtClean="0">
                <a:solidFill>
                  <a:schemeClr val="tx2"/>
                </a:solidFill>
              </a:rPr>
              <a:t>the learning activities to address those needs</a:t>
            </a:r>
            <a:endParaRPr lang="en-GB" sz="2000" dirty="0">
              <a:solidFill>
                <a:schemeClr val="tx2"/>
              </a:solidFill>
            </a:endParaRPr>
          </a:p>
          <a:p>
            <a:pPr>
              <a:buFont typeface="Wingdings" panose="05000000000000000000" pitchFamily="2" charset="2"/>
              <a:buChar char="§"/>
            </a:pPr>
            <a:endParaRPr lang="en-GB" sz="2000" dirty="0" smtClean="0">
              <a:solidFill>
                <a:schemeClr val="tx2"/>
              </a:solidFill>
            </a:endParaRPr>
          </a:p>
          <a:p>
            <a:pPr>
              <a:buFont typeface="Wingdings" panose="05000000000000000000" pitchFamily="2" charset="2"/>
              <a:buChar char="§"/>
            </a:pPr>
            <a:r>
              <a:rPr lang="en-GB" sz="2000" b="1" dirty="0" smtClean="0">
                <a:solidFill>
                  <a:schemeClr val="tx2"/>
                </a:solidFill>
              </a:rPr>
              <a:t>Evaluate</a:t>
            </a:r>
            <a:r>
              <a:rPr lang="en-GB" sz="2000" dirty="0" smtClean="0">
                <a:solidFill>
                  <a:schemeClr val="tx2"/>
                </a:solidFill>
              </a:rPr>
              <a:t> how those activities have met those learning needs</a:t>
            </a:r>
          </a:p>
          <a:p>
            <a:pPr>
              <a:buFont typeface="Wingdings" panose="05000000000000000000" pitchFamily="2" charset="2"/>
              <a:buChar char="§"/>
            </a:pPr>
            <a:endParaRPr lang="en-GB" sz="2000" dirty="0">
              <a:solidFill>
                <a:schemeClr val="tx2"/>
              </a:solidFill>
            </a:endParaRPr>
          </a:p>
          <a:p>
            <a:pPr>
              <a:buFont typeface="Wingdings" panose="05000000000000000000" pitchFamily="2" charset="2"/>
              <a:buChar char="§"/>
            </a:pPr>
            <a:r>
              <a:rPr lang="en-GB" sz="2000" b="1" dirty="0" smtClean="0">
                <a:solidFill>
                  <a:schemeClr val="tx2"/>
                </a:solidFill>
              </a:rPr>
              <a:t>Document</a:t>
            </a:r>
            <a:r>
              <a:rPr lang="en-GB" sz="2000" dirty="0" smtClean="0">
                <a:solidFill>
                  <a:schemeClr val="tx2"/>
                </a:solidFill>
              </a:rPr>
              <a:t> how you have carried out this process</a:t>
            </a:r>
            <a:endParaRPr lang="en-GB" sz="2000" dirty="0">
              <a:solidFill>
                <a:schemeClr val="tx2"/>
              </a:solidFill>
            </a:endParaRPr>
          </a:p>
        </p:txBody>
      </p:sp>
    </p:spTree>
    <p:extLst>
      <p:ext uri="{BB962C8B-B14F-4D97-AF65-F5344CB8AC3E}">
        <p14:creationId xmlns:p14="http://schemas.microsoft.com/office/powerpoint/2010/main" val="35324178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400" b="1" dirty="0" smtClean="0">
                <a:solidFill>
                  <a:schemeClr val="tx2"/>
                </a:solidFill>
              </a:rPr>
              <a:t>Reflection – by individuals and by firms to identify learning and development needs</a:t>
            </a:r>
            <a:endParaRPr lang="en-GB" sz="2400" b="1" dirty="0">
              <a:solidFill>
                <a:schemeClr val="tx2"/>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GB" sz="2000" b="1" dirty="0">
                <a:solidFill>
                  <a:schemeClr val="tx2"/>
                </a:solidFill>
              </a:rPr>
              <a:t>For </a:t>
            </a:r>
            <a:r>
              <a:rPr lang="en-GB" sz="2000" b="1" dirty="0" smtClean="0">
                <a:solidFill>
                  <a:schemeClr val="tx2"/>
                </a:solidFill>
              </a:rPr>
              <a:t>individuals </a:t>
            </a:r>
            <a:r>
              <a:rPr lang="en-GB" sz="2000" dirty="0" smtClean="0">
                <a:solidFill>
                  <a:schemeClr val="tx2"/>
                </a:solidFill>
              </a:rPr>
              <a:t>- essence of being a professional is that you take personal responsibility for keeping up to date and for the quality of your own performance</a:t>
            </a:r>
          </a:p>
          <a:p>
            <a:pPr>
              <a:buFont typeface="Wingdings" panose="05000000000000000000" pitchFamily="2" charset="2"/>
              <a:buChar char="§"/>
            </a:pPr>
            <a:endParaRPr lang="en-GB" sz="2000" dirty="0" smtClean="0">
              <a:solidFill>
                <a:schemeClr val="tx2"/>
              </a:solidFill>
            </a:endParaRPr>
          </a:p>
          <a:p>
            <a:pPr>
              <a:buFont typeface="Wingdings" panose="05000000000000000000" pitchFamily="2" charset="2"/>
              <a:buChar char="§"/>
            </a:pPr>
            <a:r>
              <a:rPr lang="en-GB" sz="2000" dirty="0" smtClean="0">
                <a:solidFill>
                  <a:schemeClr val="tx2"/>
                </a:solidFill>
              </a:rPr>
              <a:t>Will need to demonstrate a critical understanding and assessment of their own weaknesses against the statement of solicitor competence</a:t>
            </a:r>
          </a:p>
          <a:p>
            <a:pPr marL="0" indent="0">
              <a:buNone/>
            </a:pPr>
            <a:endParaRPr lang="en-GB" sz="2000" dirty="0">
              <a:solidFill>
                <a:schemeClr val="tx2"/>
              </a:solidFill>
            </a:endParaRPr>
          </a:p>
          <a:p>
            <a:pPr>
              <a:buFont typeface="Wingdings" panose="05000000000000000000" pitchFamily="2" charset="2"/>
              <a:buChar char="§"/>
            </a:pPr>
            <a:r>
              <a:rPr lang="en-GB" sz="2000" dirty="0" smtClean="0">
                <a:solidFill>
                  <a:schemeClr val="tx2"/>
                </a:solidFill>
              </a:rPr>
              <a:t>In practice, likely to be a carried out in conjunction with firms, whether formally (PDRs / appraisals) or informally (e.g. through supervision)   </a:t>
            </a:r>
          </a:p>
          <a:p>
            <a:pPr>
              <a:buFont typeface="Wingdings" panose="05000000000000000000" pitchFamily="2" charset="2"/>
              <a:buChar char="§"/>
            </a:pPr>
            <a:endParaRPr lang="en-GB" sz="2000" dirty="0">
              <a:solidFill>
                <a:schemeClr val="tx2"/>
              </a:solidFill>
            </a:endParaRPr>
          </a:p>
          <a:p>
            <a:pPr>
              <a:buFont typeface="Wingdings" panose="05000000000000000000" pitchFamily="2" charset="2"/>
              <a:buChar char="§"/>
            </a:pPr>
            <a:r>
              <a:rPr lang="en-GB" sz="2000" dirty="0">
                <a:solidFill>
                  <a:schemeClr val="tx2"/>
                </a:solidFill>
              </a:rPr>
              <a:t>What should individuals take into account? </a:t>
            </a:r>
          </a:p>
          <a:p>
            <a:pPr>
              <a:buFont typeface="Wingdings" panose="05000000000000000000" pitchFamily="2" charset="2"/>
              <a:buChar char="§"/>
            </a:pPr>
            <a:endParaRPr lang="en-GB" sz="2000" dirty="0" smtClean="0">
              <a:solidFill>
                <a:schemeClr val="tx2"/>
              </a:solidFill>
            </a:endParaRPr>
          </a:p>
          <a:p>
            <a:pPr marL="0" indent="0">
              <a:buNone/>
            </a:pPr>
            <a:endParaRPr lang="en-GB" sz="2000" dirty="0">
              <a:solidFill>
                <a:schemeClr val="tx2"/>
              </a:solidFill>
            </a:endParaRPr>
          </a:p>
          <a:p>
            <a:pPr>
              <a:buFont typeface="Wingdings" panose="05000000000000000000" pitchFamily="2" charset="2"/>
              <a:buChar char="§"/>
            </a:pPr>
            <a:endParaRPr lang="en-GB" sz="2000" dirty="0">
              <a:solidFill>
                <a:schemeClr val="tx2"/>
              </a:solidFill>
            </a:endParaRPr>
          </a:p>
          <a:p>
            <a:pPr marL="0" indent="0">
              <a:buNone/>
            </a:pPr>
            <a:endParaRPr lang="en-GB" sz="2000" dirty="0">
              <a:solidFill>
                <a:schemeClr val="tx2"/>
              </a:solidFill>
            </a:endParaRPr>
          </a:p>
        </p:txBody>
      </p:sp>
    </p:spTree>
    <p:extLst>
      <p:ext uri="{BB962C8B-B14F-4D97-AF65-F5344CB8AC3E}">
        <p14:creationId xmlns:p14="http://schemas.microsoft.com/office/powerpoint/2010/main" val="1775261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Continuing competence</a:t>
            </a:r>
            <a:endParaRPr lang="en-GB" sz="2800" b="1" dirty="0">
              <a:solidFill>
                <a:schemeClr val="tx2"/>
              </a:solidFill>
            </a:endParaRPr>
          </a:p>
        </p:txBody>
      </p:sp>
      <p:sp>
        <p:nvSpPr>
          <p:cNvPr id="3" name="Content Placeholder 2"/>
          <p:cNvSpPr>
            <a:spLocks noGrp="1"/>
          </p:cNvSpPr>
          <p:nvPr>
            <p:ph idx="1"/>
          </p:nvPr>
        </p:nvSpPr>
        <p:spPr/>
        <p:txBody>
          <a:bodyPr/>
          <a:lstStyle/>
          <a:p>
            <a:pPr marL="0" indent="0">
              <a:buNone/>
            </a:pPr>
            <a:endParaRPr lang="en-GB" sz="2000" dirty="0" smtClean="0">
              <a:solidFill>
                <a:schemeClr val="tx2"/>
              </a:solidFill>
            </a:endParaRPr>
          </a:p>
          <a:p>
            <a:pPr marL="0" indent="0">
              <a:buNone/>
            </a:pPr>
            <a:r>
              <a:rPr lang="en-GB" sz="2000" dirty="0" smtClean="0">
                <a:solidFill>
                  <a:schemeClr val="tx2"/>
                </a:solidFill>
              </a:rPr>
              <a:t>You must - </a:t>
            </a:r>
            <a:endParaRPr lang="en-GB" sz="2000" dirty="0">
              <a:solidFill>
                <a:schemeClr val="tx2"/>
              </a:solidFill>
            </a:endParaRPr>
          </a:p>
          <a:p>
            <a:pPr marL="0" indent="0">
              <a:buNone/>
            </a:pPr>
            <a:r>
              <a:rPr lang="en-GB" sz="2000" dirty="0" smtClean="0">
                <a:solidFill>
                  <a:schemeClr val="tx2"/>
                </a:solidFill>
              </a:rPr>
              <a:t>consider </a:t>
            </a:r>
            <a:r>
              <a:rPr lang="en-GB" sz="2000" dirty="0">
                <a:solidFill>
                  <a:schemeClr val="tx2"/>
                </a:solidFill>
              </a:rPr>
              <a:t>and undertake the learning and development </a:t>
            </a:r>
            <a:r>
              <a:rPr lang="en-GB" sz="2000" dirty="0" smtClean="0">
                <a:solidFill>
                  <a:schemeClr val="tx2"/>
                </a:solidFill>
              </a:rPr>
              <a:t>you </a:t>
            </a:r>
            <a:r>
              <a:rPr lang="en-GB" sz="2000" dirty="0">
                <a:solidFill>
                  <a:schemeClr val="tx2"/>
                </a:solidFill>
              </a:rPr>
              <a:t>deem necessary to ensure </a:t>
            </a:r>
            <a:r>
              <a:rPr lang="en-GB" sz="2000" dirty="0" smtClean="0">
                <a:solidFill>
                  <a:schemeClr val="tx2"/>
                </a:solidFill>
              </a:rPr>
              <a:t>your </a:t>
            </a:r>
            <a:r>
              <a:rPr lang="en-GB" sz="2000" dirty="0">
                <a:solidFill>
                  <a:schemeClr val="tx2"/>
                </a:solidFill>
              </a:rPr>
              <a:t>ongoing competence and that </a:t>
            </a:r>
            <a:r>
              <a:rPr lang="en-GB" sz="2000" dirty="0" smtClean="0">
                <a:solidFill>
                  <a:schemeClr val="tx2"/>
                </a:solidFill>
              </a:rPr>
              <a:t>you </a:t>
            </a:r>
            <a:r>
              <a:rPr lang="en-GB" sz="2000" dirty="0">
                <a:solidFill>
                  <a:schemeClr val="tx2"/>
                </a:solidFill>
              </a:rPr>
              <a:t>are in a position to provide a proper standard of service to </a:t>
            </a:r>
            <a:r>
              <a:rPr lang="en-GB" sz="2000" dirty="0" smtClean="0">
                <a:solidFill>
                  <a:schemeClr val="tx2"/>
                </a:solidFill>
              </a:rPr>
              <a:t>your clients </a:t>
            </a:r>
          </a:p>
          <a:p>
            <a:pPr marL="0" indent="0">
              <a:buNone/>
            </a:pPr>
            <a:endParaRPr lang="en-GB" sz="2000" dirty="0">
              <a:solidFill>
                <a:schemeClr val="tx2"/>
              </a:solidFill>
            </a:endParaRPr>
          </a:p>
          <a:p>
            <a:pPr marL="0" indent="0">
              <a:buNone/>
            </a:pPr>
            <a:r>
              <a:rPr lang="en-GB" sz="2000" dirty="0">
                <a:solidFill>
                  <a:schemeClr val="tx2"/>
                </a:solidFill>
              </a:rPr>
              <a:t>The SRA Competence Statement </a:t>
            </a:r>
            <a:r>
              <a:rPr lang="en-GB" sz="2000" dirty="0" smtClean="0">
                <a:solidFill>
                  <a:schemeClr val="tx2"/>
                </a:solidFill>
              </a:rPr>
              <a:t>sets </a:t>
            </a:r>
            <a:r>
              <a:rPr lang="en-GB" sz="2000" dirty="0">
                <a:solidFill>
                  <a:schemeClr val="tx2"/>
                </a:solidFill>
              </a:rPr>
              <a:t>out what </a:t>
            </a:r>
            <a:r>
              <a:rPr lang="en-GB" sz="2000" dirty="0" smtClean="0">
                <a:solidFill>
                  <a:schemeClr val="tx2"/>
                </a:solidFill>
              </a:rPr>
              <a:t>is meant </a:t>
            </a:r>
            <a:r>
              <a:rPr lang="en-GB" sz="2000" dirty="0">
                <a:solidFill>
                  <a:schemeClr val="tx2"/>
                </a:solidFill>
              </a:rPr>
              <a:t>by </a:t>
            </a:r>
            <a:r>
              <a:rPr lang="en-GB" sz="2000" b="1" dirty="0">
                <a:solidFill>
                  <a:schemeClr val="tx2"/>
                </a:solidFill>
              </a:rPr>
              <a:t>"ongoing </a:t>
            </a:r>
            <a:r>
              <a:rPr lang="en-GB" sz="2000" b="1" dirty="0" smtClean="0">
                <a:solidFill>
                  <a:schemeClr val="tx2"/>
                </a:solidFill>
              </a:rPr>
              <a:t>competence“</a:t>
            </a:r>
            <a:endParaRPr lang="en-GB" sz="2000" b="1" dirty="0">
              <a:solidFill>
                <a:schemeClr val="tx2"/>
              </a:solidFill>
            </a:endParaRPr>
          </a:p>
          <a:p>
            <a:pPr marL="0" indent="0">
              <a:buNone/>
            </a:pPr>
            <a:endParaRPr lang="en-GB" sz="2000" b="1" dirty="0">
              <a:solidFill>
                <a:schemeClr val="tx2"/>
              </a:solidFill>
            </a:endParaRPr>
          </a:p>
          <a:p>
            <a:pPr marL="0" indent="0">
              <a:buNone/>
            </a:pPr>
            <a:r>
              <a:rPr lang="en-GB" sz="2000" b="1" dirty="0" smtClean="0">
                <a:solidFill>
                  <a:srgbClr val="FF0000"/>
                </a:solidFill>
              </a:rPr>
              <a:t>NB</a:t>
            </a:r>
            <a:r>
              <a:rPr lang="en-GB" sz="2000" dirty="0" smtClean="0">
                <a:solidFill>
                  <a:srgbClr val="FF0000"/>
                </a:solidFill>
              </a:rPr>
              <a:t> – linked to compliance </a:t>
            </a:r>
            <a:r>
              <a:rPr lang="en-GB" sz="2000" dirty="0" smtClean="0">
                <a:solidFill>
                  <a:schemeClr val="tx2"/>
                </a:solidFill>
              </a:rPr>
              <a:t>- </a:t>
            </a:r>
            <a:r>
              <a:rPr lang="en-GB" sz="2000" b="1" dirty="0">
                <a:solidFill>
                  <a:schemeClr val="tx2"/>
                </a:solidFill>
              </a:rPr>
              <a:t>Principle 5 </a:t>
            </a:r>
            <a:r>
              <a:rPr lang="en-GB" sz="2000" b="1" dirty="0" smtClean="0">
                <a:solidFill>
                  <a:schemeClr val="tx2"/>
                </a:solidFill>
              </a:rPr>
              <a:t>- </a:t>
            </a:r>
            <a:r>
              <a:rPr lang="en-GB" sz="2000" dirty="0" smtClean="0">
                <a:solidFill>
                  <a:schemeClr val="tx2"/>
                </a:solidFill>
              </a:rPr>
              <a:t>providing a proper standard of service</a:t>
            </a:r>
            <a:endParaRPr lang="en-GB" dirty="0">
              <a:solidFill>
                <a:schemeClr val="tx2"/>
              </a:solidFill>
            </a:endParaRPr>
          </a:p>
        </p:txBody>
      </p:sp>
    </p:spTree>
    <p:extLst>
      <p:ext uri="{BB962C8B-B14F-4D97-AF65-F5344CB8AC3E}">
        <p14:creationId xmlns:p14="http://schemas.microsoft.com/office/powerpoint/2010/main" val="30217168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Reflection by individuals</a:t>
            </a:r>
            <a:endParaRPr lang="en-GB" sz="2800" b="1" dirty="0">
              <a:solidFill>
                <a:schemeClr val="tx2"/>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GB" sz="2000" b="1" dirty="0">
                <a:solidFill>
                  <a:schemeClr val="tx2"/>
                </a:solidFill>
              </a:rPr>
              <a:t>What </a:t>
            </a:r>
            <a:r>
              <a:rPr lang="en-GB" sz="2000" dirty="0">
                <a:solidFill>
                  <a:schemeClr val="tx2"/>
                </a:solidFill>
              </a:rPr>
              <a:t>you need to know for your job – for example </a:t>
            </a:r>
          </a:p>
          <a:p>
            <a:pPr>
              <a:buFontTx/>
              <a:buChar char="-"/>
            </a:pPr>
            <a:r>
              <a:rPr lang="en-GB" sz="2000" dirty="0">
                <a:solidFill>
                  <a:schemeClr val="tx2"/>
                </a:solidFill>
              </a:rPr>
              <a:t>Black letter law</a:t>
            </a:r>
          </a:p>
          <a:p>
            <a:pPr>
              <a:buFontTx/>
              <a:buChar char="-"/>
            </a:pPr>
            <a:r>
              <a:rPr lang="en-GB" sz="2000" dirty="0">
                <a:solidFill>
                  <a:schemeClr val="tx2"/>
                </a:solidFill>
              </a:rPr>
              <a:t>Business knowledge required for your role- e.g. finance, compliance and other management know how</a:t>
            </a:r>
          </a:p>
          <a:p>
            <a:pPr marL="0" indent="0">
              <a:buNone/>
            </a:pPr>
            <a:endParaRPr lang="en-GB" sz="2000" b="1" dirty="0">
              <a:solidFill>
                <a:schemeClr val="tx2"/>
              </a:solidFill>
            </a:endParaRPr>
          </a:p>
          <a:p>
            <a:pPr>
              <a:buFont typeface="Wingdings" panose="05000000000000000000" pitchFamily="2" charset="2"/>
              <a:buChar char="§"/>
            </a:pPr>
            <a:r>
              <a:rPr lang="en-GB" sz="2000" b="1" dirty="0">
                <a:solidFill>
                  <a:schemeClr val="tx2"/>
                </a:solidFill>
              </a:rPr>
              <a:t>How</a:t>
            </a:r>
            <a:r>
              <a:rPr lang="en-GB" sz="2000" dirty="0">
                <a:solidFill>
                  <a:schemeClr val="tx2"/>
                </a:solidFill>
              </a:rPr>
              <a:t> to operate / how to behave – e.g. ethical issues, managing people (colleagues and client relationships) </a:t>
            </a:r>
          </a:p>
          <a:p>
            <a:pPr marL="0" indent="0">
              <a:buNone/>
            </a:pPr>
            <a:endParaRPr lang="en-GB" sz="2000" b="1" dirty="0">
              <a:solidFill>
                <a:schemeClr val="tx2"/>
              </a:solidFill>
            </a:endParaRPr>
          </a:p>
          <a:p>
            <a:pPr>
              <a:buFont typeface="Wingdings" panose="05000000000000000000" pitchFamily="2" charset="2"/>
              <a:buChar char="§"/>
            </a:pPr>
            <a:r>
              <a:rPr lang="en-GB" sz="2000" b="1" dirty="0">
                <a:solidFill>
                  <a:schemeClr val="tx2"/>
                </a:solidFill>
              </a:rPr>
              <a:t>May be driven by </a:t>
            </a:r>
          </a:p>
          <a:p>
            <a:pPr>
              <a:buFontTx/>
              <a:buChar char="-"/>
            </a:pPr>
            <a:r>
              <a:rPr lang="en-GB" sz="2000" dirty="0">
                <a:solidFill>
                  <a:schemeClr val="tx2"/>
                </a:solidFill>
              </a:rPr>
              <a:t>Firm </a:t>
            </a:r>
          </a:p>
          <a:p>
            <a:pPr>
              <a:buFontTx/>
              <a:buChar char="-"/>
            </a:pPr>
            <a:r>
              <a:rPr lang="en-GB" sz="2000" dirty="0">
                <a:solidFill>
                  <a:schemeClr val="tx2"/>
                </a:solidFill>
              </a:rPr>
              <a:t>Role</a:t>
            </a:r>
          </a:p>
          <a:p>
            <a:pPr>
              <a:buFontTx/>
              <a:buChar char="-"/>
            </a:pPr>
            <a:r>
              <a:rPr lang="en-GB" sz="2000" dirty="0">
                <a:solidFill>
                  <a:schemeClr val="tx2"/>
                </a:solidFill>
              </a:rPr>
              <a:t>External reasons e.g. risks to firm, AML, DPA  </a:t>
            </a:r>
          </a:p>
          <a:p>
            <a:endParaRPr lang="en-GB" dirty="0"/>
          </a:p>
        </p:txBody>
      </p:sp>
    </p:spTree>
    <p:extLst>
      <p:ext uri="{BB962C8B-B14F-4D97-AF65-F5344CB8AC3E}">
        <p14:creationId xmlns:p14="http://schemas.microsoft.com/office/powerpoint/2010/main" val="12554078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Reflection (continued)</a:t>
            </a:r>
            <a:endParaRPr lang="en-GB" sz="2800"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GB" sz="2000" b="1" dirty="0">
                <a:solidFill>
                  <a:schemeClr val="tx2"/>
                </a:solidFill>
              </a:rPr>
              <a:t>For firms </a:t>
            </a:r>
            <a:r>
              <a:rPr lang="en-GB" sz="2000" dirty="0">
                <a:solidFill>
                  <a:schemeClr val="tx2"/>
                </a:solidFill>
              </a:rPr>
              <a:t>– see earlier slides on complying with Principle </a:t>
            </a:r>
            <a:r>
              <a:rPr lang="en-GB" sz="2000" dirty="0" smtClean="0">
                <a:solidFill>
                  <a:schemeClr val="tx2"/>
                </a:solidFill>
              </a:rPr>
              <a:t>5. Likely to be driven by - </a:t>
            </a:r>
          </a:p>
          <a:p>
            <a:pPr marL="0" indent="0">
              <a:buNone/>
            </a:pPr>
            <a:r>
              <a:rPr lang="en-GB" sz="2000" dirty="0" smtClean="0">
                <a:solidFill>
                  <a:schemeClr val="tx2"/>
                </a:solidFill>
              </a:rPr>
              <a:t>      - </a:t>
            </a:r>
            <a:r>
              <a:rPr lang="en-GB" sz="2000" dirty="0">
                <a:solidFill>
                  <a:schemeClr val="tx2"/>
                </a:solidFill>
              </a:rPr>
              <a:t>client relationship management </a:t>
            </a:r>
            <a:endParaRPr lang="en-GB" sz="2000" dirty="0" smtClean="0">
              <a:solidFill>
                <a:schemeClr val="tx2"/>
              </a:solidFill>
            </a:endParaRPr>
          </a:p>
          <a:p>
            <a:pPr marL="0" indent="0">
              <a:buNone/>
            </a:pPr>
            <a:r>
              <a:rPr lang="en-GB" sz="2000" dirty="0" smtClean="0">
                <a:solidFill>
                  <a:schemeClr val="tx2"/>
                </a:solidFill>
              </a:rPr>
              <a:t>      - learning and development strategy</a:t>
            </a:r>
          </a:p>
          <a:p>
            <a:pPr marL="0" indent="0">
              <a:buNone/>
            </a:pPr>
            <a:r>
              <a:rPr lang="en-GB" sz="2000" dirty="0">
                <a:solidFill>
                  <a:schemeClr val="tx2"/>
                </a:solidFill>
              </a:rPr>
              <a:t> </a:t>
            </a:r>
            <a:r>
              <a:rPr lang="en-GB" sz="2000" dirty="0" smtClean="0">
                <a:solidFill>
                  <a:schemeClr val="tx2"/>
                </a:solidFill>
              </a:rPr>
              <a:t>     - risk and compliance needs</a:t>
            </a:r>
          </a:p>
          <a:p>
            <a:pPr marL="0" indent="0">
              <a:buNone/>
            </a:pPr>
            <a:r>
              <a:rPr lang="en-GB" sz="2000" dirty="0">
                <a:solidFill>
                  <a:schemeClr val="tx2"/>
                </a:solidFill>
              </a:rPr>
              <a:t> </a:t>
            </a:r>
            <a:r>
              <a:rPr lang="en-GB" sz="2000" dirty="0" smtClean="0">
                <a:solidFill>
                  <a:schemeClr val="tx2"/>
                </a:solidFill>
              </a:rPr>
              <a:t>     - business objectives</a:t>
            </a:r>
            <a:endParaRPr lang="en-GB" sz="2000" dirty="0">
              <a:solidFill>
                <a:schemeClr val="tx2"/>
              </a:solidFill>
            </a:endParaRPr>
          </a:p>
          <a:p>
            <a:pPr>
              <a:buFont typeface="Wingdings" panose="05000000000000000000" pitchFamily="2" charset="2"/>
              <a:buChar char="§"/>
            </a:pPr>
            <a:endParaRPr lang="en-GB" sz="2000" dirty="0">
              <a:solidFill>
                <a:schemeClr val="tx2"/>
              </a:solidFill>
            </a:endParaRPr>
          </a:p>
          <a:p>
            <a:pPr>
              <a:buFont typeface="Wingdings" panose="05000000000000000000" pitchFamily="2" charset="2"/>
              <a:buChar char="§"/>
            </a:pPr>
            <a:r>
              <a:rPr lang="en-GB" sz="2000" b="1" dirty="0">
                <a:solidFill>
                  <a:schemeClr val="tx2"/>
                </a:solidFill>
              </a:rPr>
              <a:t>Need to keep records </a:t>
            </a:r>
            <a:r>
              <a:rPr lang="en-GB" sz="2000" dirty="0">
                <a:solidFill>
                  <a:schemeClr val="tx2"/>
                </a:solidFill>
              </a:rPr>
              <a:t>of how individuals and firms have considered learning and development needs and the steps needed to address them</a:t>
            </a:r>
          </a:p>
          <a:p>
            <a:pPr>
              <a:buFont typeface="Wingdings" panose="05000000000000000000" pitchFamily="2" charset="2"/>
              <a:buChar char="§"/>
            </a:pPr>
            <a:endParaRPr lang="en-GB" sz="2000" dirty="0">
              <a:solidFill>
                <a:schemeClr val="tx2"/>
              </a:solidFill>
            </a:endParaRPr>
          </a:p>
          <a:p>
            <a:pPr>
              <a:buFont typeface="Wingdings" panose="05000000000000000000" pitchFamily="2" charset="2"/>
              <a:buChar char="§"/>
            </a:pPr>
            <a:r>
              <a:rPr lang="en-GB" sz="2000" dirty="0">
                <a:solidFill>
                  <a:schemeClr val="tx2"/>
                </a:solidFill>
              </a:rPr>
              <a:t>Incorporate learning needs into performance management systems / performance development reviews (appraisals) </a:t>
            </a:r>
            <a:r>
              <a:rPr lang="en-GB" sz="2000" dirty="0" smtClean="0">
                <a:solidFill>
                  <a:schemeClr val="tx2"/>
                </a:solidFill>
              </a:rPr>
              <a:t>–</a:t>
            </a:r>
            <a:r>
              <a:rPr lang="en-GB" sz="2000" b="1" dirty="0" smtClean="0">
                <a:solidFill>
                  <a:schemeClr val="tx2"/>
                </a:solidFill>
              </a:rPr>
              <a:t> to build high performance</a:t>
            </a:r>
            <a:endParaRPr lang="en-GB" sz="2000" b="1" dirty="0">
              <a:solidFill>
                <a:schemeClr val="tx2"/>
              </a:solidFill>
            </a:endParaRPr>
          </a:p>
          <a:p>
            <a:endParaRPr lang="en-GB" sz="2000" dirty="0">
              <a:solidFill>
                <a:schemeClr val="tx2"/>
              </a:solidFill>
            </a:endParaRPr>
          </a:p>
        </p:txBody>
      </p:sp>
    </p:spTree>
    <p:extLst>
      <p:ext uri="{BB962C8B-B14F-4D97-AF65-F5344CB8AC3E}">
        <p14:creationId xmlns:p14="http://schemas.microsoft.com/office/powerpoint/2010/main" val="42591163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smtClean="0">
                <a:solidFill>
                  <a:schemeClr val="tx2"/>
                </a:solidFill>
              </a:rPr>
              <a:t>PETER SCOTT CONSULTING</a:t>
            </a:r>
          </a:p>
        </p:txBody>
      </p:sp>
      <p:sp>
        <p:nvSpPr>
          <p:cNvPr id="104451" name="Footer Placeholder 3"/>
          <p:cNvSpPr txBox="1">
            <a:spLocks noGrp="1"/>
          </p:cNvSpPr>
          <p:nvPr/>
        </p:nvSpPr>
        <p:spPr bwMode="auto">
          <a:xfrm>
            <a:off x="3124200" y="6248400"/>
            <a:ext cx="289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endParaRPr lang="en-GB" sz="1400"/>
          </a:p>
        </p:txBody>
      </p:sp>
      <p:sp>
        <p:nvSpPr>
          <p:cNvPr id="104452" name="Text Box 2"/>
          <p:cNvSpPr txBox="1">
            <a:spLocks noChangeArrowheads="1"/>
          </p:cNvSpPr>
          <p:nvPr/>
        </p:nvSpPr>
        <p:spPr bwMode="auto">
          <a:xfrm>
            <a:off x="457200" y="1467920"/>
            <a:ext cx="3276600" cy="1277273"/>
          </a:xfrm>
          <a:prstGeom prst="rect">
            <a:avLst/>
          </a:prstGeom>
          <a:solidFill>
            <a:srgbClr val="FFFF00"/>
          </a:solidFill>
          <a:ln w="3175">
            <a:solidFill>
              <a:srgbClr val="000000"/>
            </a:solidFill>
            <a:miter lim="800000"/>
            <a:headEnd/>
            <a:tailEnd/>
          </a:ln>
          <a:extLst/>
        </p:spPr>
        <p:txBody>
          <a:bodyPr wrap="squar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en-GB" sz="1400" dirty="0" smtClean="0">
                <a:solidFill>
                  <a:srgbClr val="000099"/>
                </a:solidFill>
                <a:latin typeface="Arial" charset="0"/>
              </a:rPr>
              <a:t>Strategy and business needs</a:t>
            </a:r>
          </a:p>
          <a:p>
            <a:pPr marL="342900" indent="-342900" eaLnBrk="1" hangingPunct="1">
              <a:spcBef>
                <a:spcPct val="50000"/>
              </a:spcBef>
              <a:buFontTx/>
              <a:buChar char="-"/>
            </a:pPr>
            <a:r>
              <a:rPr lang="en-GB" sz="1400" dirty="0" smtClean="0">
                <a:solidFill>
                  <a:srgbClr val="000099"/>
                </a:solidFill>
                <a:latin typeface="Arial" charset="0"/>
              </a:rPr>
              <a:t>Black letter law</a:t>
            </a:r>
          </a:p>
          <a:p>
            <a:pPr marL="342900" indent="-342900" eaLnBrk="1" hangingPunct="1">
              <a:spcBef>
                <a:spcPct val="50000"/>
              </a:spcBef>
              <a:buFontTx/>
              <a:buChar char="-"/>
            </a:pPr>
            <a:r>
              <a:rPr lang="en-GB" sz="1400" dirty="0" smtClean="0">
                <a:solidFill>
                  <a:srgbClr val="000099"/>
                </a:solidFill>
                <a:latin typeface="Arial" charset="0"/>
              </a:rPr>
              <a:t>Risk management and compliance</a:t>
            </a:r>
          </a:p>
          <a:p>
            <a:pPr marL="342900" indent="-342900" eaLnBrk="1" hangingPunct="1">
              <a:spcBef>
                <a:spcPct val="50000"/>
              </a:spcBef>
              <a:buFontTx/>
              <a:buChar char="-"/>
            </a:pPr>
            <a:r>
              <a:rPr lang="en-GB" sz="1400" dirty="0" smtClean="0">
                <a:solidFill>
                  <a:srgbClr val="000099"/>
                </a:solidFill>
                <a:latin typeface="Arial" charset="0"/>
              </a:rPr>
              <a:t>Business and soft skills</a:t>
            </a:r>
          </a:p>
        </p:txBody>
      </p:sp>
      <p:sp>
        <p:nvSpPr>
          <p:cNvPr id="104453" name="Text Box 3"/>
          <p:cNvSpPr txBox="1">
            <a:spLocks noChangeArrowheads="1"/>
          </p:cNvSpPr>
          <p:nvPr/>
        </p:nvSpPr>
        <p:spPr bwMode="auto">
          <a:xfrm>
            <a:off x="5257800" y="1467920"/>
            <a:ext cx="3200400" cy="1277273"/>
          </a:xfrm>
          <a:prstGeom prst="rect">
            <a:avLst/>
          </a:prstGeom>
          <a:solidFill>
            <a:srgbClr val="FFFF00"/>
          </a:solidFill>
          <a:ln w="3175">
            <a:solidFill>
              <a:srgbClr val="000000"/>
            </a:solidFill>
            <a:miter lim="800000"/>
            <a:headEnd/>
            <a:tailEnd/>
          </a:ln>
          <a:extLst/>
        </p:spPr>
        <p:txBody>
          <a:bodyPr wrap="squar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en-GB" sz="1400" dirty="0" smtClean="0">
                <a:solidFill>
                  <a:srgbClr val="000099"/>
                </a:solidFill>
                <a:latin typeface="Arial" charset="0"/>
              </a:rPr>
              <a:t>Records to demonstrate compliance </a:t>
            </a:r>
          </a:p>
          <a:p>
            <a:pPr eaLnBrk="1" hangingPunct="1">
              <a:spcBef>
                <a:spcPct val="50000"/>
              </a:spcBef>
            </a:pPr>
            <a:r>
              <a:rPr lang="en-GB" sz="1400" dirty="0" smtClean="0">
                <a:solidFill>
                  <a:srgbClr val="000099"/>
                </a:solidFill>
                <a:latin typeface="Arial" charset="0"/>
              </a:rPr>
              <a:t>–</a:t>
            </a:r>
            <a:r>
              <a:rPr lang="en-GB" sz="1400" dirty="0">
                <a:solidFill>
                  <a:srgbClr val="000099"/>
                </a:solidFill>
                <a:latin typeface="Arial" charset="0"/>
              </a:rPr>
              <a:t> </a:t>
            </a:r>
            <a:r>
              <a:rPr lang="en-GB" sz="1400" dirty="0" smtClean="0">
                <a:solidFill>
                  <a:srgbClr val="000099"/>
                </a:solidFill>
                <a:latin typeface="Arial" charset="0"/>
              </a:rPr>
              <a:t>How?</a:t>
            </a:r>
          </a:p>
          <a:p>
            <a:pPr eaLnBrk="1" hangingPunct="1">
              <a:spcBef>
                <a:spcPct val="50000"/>
              </a:spcBef>
            </a:pPr>
            <a:r>
              <a:rPr lang="en-GB" sz="1400" dirty="0" smtClean="0">
                <a:solidFill>
                  <a:srgbClr val="000099"/>
                </a:solidFill>
                <a:latin typeface="Arial" charset="0"/>
              </a:rPr>
              <a:t>- Annual declaration by firm</a:t>
            </a:r>
          </a:p>
          <a:p>
            <a:pPr eaLnBrk="1" hangingPunct="1">
              <a:spcBef>
                <a:spcPct val="50000"/>
              </a:spcBef>
            </a:pPr>
            <a:endParaRPr lang="en-GB" sz="1400" dirty="0">
              <a:solidFill>
                <a:srgbClr val="000099"/>
              </a:solidFill>
              <a:latin typeface="Arial" charset="0"/>
            </a:endParaRPr>
          </a:p>
        </p:txBody>
      </p:sp>
      <p:sp>
        <p:nvSpPr>
          <p:cNvPr id="104454" name="Text Box 4"/>
          <p:cNvSpPr txBox="1">
            <a:spLocks noChangeArrowheads="1"/>
          </p:cNvSpPr>
          <p:nvPr/>
        </p:nvSpPr>
        <p:spPr bwMode="auto">
          <a:xfrm>
            <a:off x="459768" y="3486462"/>
            <a:ext cx="3274030" cy="1815882"/>
          </a:xfrm>
          <a:prstGeom prst="rect">
            <a:avLst/>
          </a:prstGeom>
          <a:solidFill>
            <a:srgbClr val="FFFF00"/>
          </a:solidFill>
          <a:ln w="3175">
            <a:solidFill>
              <a:srgbClr val="000000"/>
            </a:solidFill>
            <a:miter lim="800000"/>
            <a:headEnd/>
            <a:tailEnd/>
          </a:ln>
          <a:extLst/>
        </p:spPr>
        <p:txBody>
          <a:bodyPr wrap="squar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en-GB" sz="1400" dirty="0" smtClean="0">
                <a:solidFill>
                  <a:srgbClr val="000099"/>
                </a:solidFill>
                <a:latin typeface="Arial" charset="0"/>
              </a:rPr>
              <a:t>Individual training needs</a:t>
            </a:r>
          </a:p>
          <a:p>
            <a:pPr marL="285750" indent="-285750" eaLnBrk="1" hangingPunct="1">
              <a:spcBef>
                <a:spcPct val="50000"/>
              </a:spcBef>
              <a:buFontTx/>
              <a:buChar char="-"/>
            </a:pPr>
            <a:r>
              <a:rPr lang="en-GB" sz="1400" dirty="0" smtClean="0">
                <a:solidFill>
                  <a:srgbClr val="000099"/>
                </a:solidFill>
                <a:latin typeface="Arial" charset="0"/>
              </a:rPr>
              <a:t>Learning and development activities</a:t>
            </a:r>
          </a:p>
          <a:p>
            <a:pPr marL="285750" indent="-285750" eaLnBrk="1" hangingPunct="1">
              <a:spcBef>
                <a:spcPct val="50000"/>
              </a:spcBef>
              <a:buFontTx/>
              <a:buChar char="-"/>
            </a:pPr>
            <a:r>
              <a:rPr lang="en-GB" sz="1400" dirty="0" smtClean="0">
                <a:solidFill>
                  <a:srgbClr val="000099"/>
                </a:solidFill>
                <a:latin typeface="Arial" charset="0"/>
              </a:rPr>
              <a:t>Sources of learning? </a:t>
            </a:r>
          </a:p>
          <a:p>
            <a:pPr marL="285750" indent="-285750" eaLnBrk="1" hangingPunct="1">
              <a:spcBef>
                <a:spcPct val="50000"/>
              </a:spcBef>
              <a:buFontTx/>
              <a:buChar char="-"/>
            </a:pPr>
            <a:r>
              <a:rPr lang="en-GB" sz="1400" dirty="0" smtClean="0">
                <a:solidFill>
                  <a:srgbClr val="000099"/>
                </a:solidFill>
                <a:latin typeface="Arial" charset="0"/>
              </a:rPr>
              <a:t>New non – chargeable codes?</a:t>
            </a:r>
          </a:p>
          <a:p>
            <a:pPr marL="285750" indent="-285750" eaLnBrk="1" hangingPunct="1">
              <a:spcBef>
                <a:spcPct val="50000"/>
              </a:spcBef>
              <a:buFontTx/>
              <a:buChar char="-"/>
            </a:pPr>
            <a:endParaRPr lang="en-GB" sz="1400" dirty="0" smtClean="0">
              <a:solidFill>
                <a:srgbClr val="000099"/>
              </a:solidFill>
              <a:latin typeface="Arial" charset="0"/>
            </a:endParaRPr>
          </a:p>
        </p:txBody>
      </p:sp>
      <p:sp>
        <p:nvSpPr>
          <p:cNvPr id="219142" name="Text Box 5"/>
          <p:cNvSpPr txBox="1">
            <a:spLocks noChangeArrowheads="1"/>
          </p:cNvSpPr>
          <p:nvPr/>
        </p:nvSpPr>
        <p:spPr bwMode="auto">
          <a:xfrm>
            <a:off x="5257800" y="3324879"/>
            <a:ext cx="3200400" cy="1977466"/>
          </a:xfrm>
          <a:prstGeom prst="rect">
            <a:avLst/>
          </a:prstGeom>
          <a:solidFill>
            <a:srgbClr val="FFFF00"/>
          </a:solidFill>
          <a:ln w="3175">
            <a:solidFill>
              <a:schemeClr val="tx2"/>
            </a:solidFill>
            <a:miter lim="800000"/>
            <a:headEnd/>
            <a:tailEnd/>
          </a:ln>
        </p:spPr>
        <p:txBody>
          <a:bodyPr wrap="square">
            <a:spAutoFit/>
          </a:bodyPr>
          <a:lstStyle/>
          <a:p>
            <a:pPr eaLnBrk="1" hangingPunct="1">
              <a:spcBef>
                <a:spcPct val="50000"/>
              </a:spcBef>
              <a:defRPr/>
            </a:pPr>
            <a:r>
              <a:rPr lang="en-GB" sz="1400" dirty="0" smtClean="0">
                <a:solidFill>
                  <a:schemeClr val="tx2"/>
                </a:solidFill>
                <a:effectLst>
                  <a:outerShdw blurRad="38100" dist="38100" dir="2700000" algn="tl">
                    <a:srgbClr val="C0C0C0"/>
                  </a:outerShdw>
                </a:effectLst>
                <a:latin typeface="Arial" charset="0"/>
              </a:rPr>
              <a:t>Performance development reviews</a:t>
            </a:r>
          </a:p>
          <a:p>
            <a:pPr marL="285750" indent="-285750" eaLnBrk="1" hangingPunct="1">
              <a:spcBef>
                <a:spcPct val="50000"/>
              </a:spcBef>
              <a:buFontTx/>
              <a:buChar char="-"/>
              <a:defRPr/>
            </a:pPr>
            <a:r>
              <a:rPr lang="en-GB" sz="1400" dirty="0" smtClean="0">
                <a:solidFill>
                  <a:schemeClr val="tx2"/>
                </a:solidFill>
                <a:effectLst>
                  <a:outerShdw blurRad="38100" dist="38100" dir="2700000" algn="tl">
                    <a:srgbClr val="C0C0C0"/>
                  </a:outerShdw>
                </a:effectLst>
                <a:latin typeface="Arial" charset="0"/>
              </a:rPr>
              <a:t>Individuals and firm to evaluate how training has met learning needs </a:t>
            </a:r>
          </a:p>
          <a:p>
            <a:pPr marL="285750" indent="-285750" eaLnBrk="1" hangingPunct="1">
              <a:spcBef>
                <a:spcPct val="50000"/>
              </a:spcBef>
              <a:buFontTx/>
              <a:buChar char="-"/>
              <a:defRPr/>
            </a:pPr>
            <a:r>
              <a:rPr lang="en-GB" sz="1400" dirty="0" smtClean="0">
                <a:solidFill>
                  <a:schemeClr val="tx2"/>
                </a:solidFill>
                <a:effectLst>
                  <a:outerShdw blurRad="38100" dist="38100" dir="2700000" algn="tl">
                    <a:srgbClr val="C0C0C0"/>
                  </a:outerShdw>
                </a:effectLst>
                <a:latin typeface="Arial" charset="0"/>
              </a:rPr>
              <a:t>Continuing reflection, planning,  training, monitoring and evaluation</a:t>
            </a:r>
          </a:p>
          <a:p>
            <a:pPr eaLnBrk="1" hangingPunct="1">
              <a:spcBef>
                <a:spcPct val="50000"/>
              </a:spcBef>
              <a:defRPr/>
            </a:pPr>
            <a:r>
              <a:rPr lang="en-GB" sz="1400" dirty="0" smtClean="0">
                <a:solidFill>
                  <a:schemeClr val="tx2"/>
                </a:solidFill>
                <a:effectLst>
                  <a:outerShdw blurRad="38100" dist="38100" dir="2700000" algn="tl">
                    <a:srgbClr val="C0C0C0"/>
                  </a:outerShdw>
                </a:effectLst>
                <a:latin typeface="Arial" charset="0"/>
              </a:rPr>
              <a:t>     </a:t>
            </a:r>
          </a:p>
        </p:txBody>
      </p:sp>
      <p:sp>
        <p:nvSpPr>
          <p:cNvPr id="104456" name="AutoShape 6"/>
          <p:cNvSpPr>
            <a:spLocks noChangeArrowheads="1"/>
          </p:cNvSpPr>
          <p:nvPr/>
        </p:nvSpPr>
        <p:spPr bwMode="auto">
          <a:xfrm>
            <a:off x="6594350" y="2745193"/>
            <a:ext cx="339850" cy="579686"/>
          </a:xfrm>
          <a:prstGeom prst="upArrow">
            <a:avLst/>
          </a:prstGeom>
          <a:solidFill>
            <a:schemeClr val="accent1"/>
          </a:solidFill>
          <a:ln w="9525">
            <a:solidFill>
              <a:schemeClr val="tx2"/>
            </a:solidFill>
            <a:miter lim="800000"/>
            <a:headEnd/>
            <a:tailEnd/>
          </a:ln>
        </p:spPr>
        <p:txBody>
          <a:bodyPr wrap="none" anchor="ctr"/>
          <a:lstStyle/>
          <a:p>
            <a:r>
              <a:rPr lang="en-GB" sz="1200" b="1" dirty="0" smtClean="0">
                <a:solidFill>
                  <a:schemeClr val="tx2"/>
                </a:solidFill>
              </a:rPr>
              <a:t> </a:t>
            </a:r>
            <a:endParaRPr lang="en-US" sz="1200" b="1" dirty="0">
              <a:solidFill>
                <a:schemeClr val="tx2"/>
              </a:solidFill>
            </a:endParaRPr>
          </a:p>
        </p:txBody>
      </p:sp>
      <p:sp>
        <p:nvSpPr>
          <p:cNvPr id="104457" name="AutoShape 7"/>
          <p:cNvSpPr>
            <a:spLocks noChangeArrowheads="1"/>
          </p:cNvSpPr>
          <p:nvPr/>
        </p:nvSpPr>
        <p:spPr bwMode="auto">
          <a:xfrm flipH="1">
            <a:off x="3733800" y="3886201"/>
            <a:ext cx="1524000" cy="379108"/>
          </a:xfrm>
          <a:prstGeom prst="leftArrow">
            <a:avLst>
              <a:gd name="adj1" fmla="val 50000"/>
              <a:gd name="adj2" fmla="val 135304"/>
            </a:avLst>
          </a:prstGeom>
          <a:solidFill>
            <a:schemeClr val="accent1"/>
          </a:solidFill>
          <a:ln w="9525">
            <a:solidFill>
              <a:schemeClr val="tx1"/>
            </a:solidFill>
            <a:miter lim="800000"/>
            <a:headEnd/>
            <a:tailEnd/>
          </a:ln>
        </p:spPr>
        <p:txBody>
          <a:bodyPr wrap="none" anchor="ctr"/>
          <a:lstStyle/>
          <a:p>
            <a:pPr eaLnBrk="1" hangingPunct="1"/>
            <a:endParaRPr lang="en-US" sz="1200" b="1" dirty="0">
              <a:solidFill>
                <a:srgbClr val="FF0000"/>
              </a:solidFill>
            </a:endParaRPr>
          </a:p>
        </p:txBody>
      </p:sp>
      <p:sp>
        <p:nvSpPr>
          <p:cNvPr id="104458" name="AutoShape 8"/>
          <p:cNvSpPr>
            <a:spLocks noChangeArrowheads="1"/>
          </p:cNvSpPr>
          <p:nvPr/>
        </p:nvSpPr>
        <p:spPr bwMode="auto">
          <a:xfrm>
            <a:off x="1828800" y="2745194"/>
            <a:ext cx="304800" cy="715090"/>
          </a:xfrm>
          <a:prstGeom prst="downArrow">
            <a:avLst>
              <a:gd name="adj1" fmla="val 42295"/>
              <a:gd name="adj2" fmla="val 142295"/>
            </a:avLst>
          </a:prstGeom>
          <a:solidFill>
            <a:schemeClr val="accent1"/>
          </a:solidFill>
          <a:ln w="9525">
            <a:solidFill>
              <a:schemeClr val="tx1"/>
            </a:solidFill>
            <a:miter lim="800000"/>
            <a:headEnd/>
            <a:tailEnd/>
          </a:ln>
        </p:spPr>
        <p:txBody>
          <a:bodyPr wrap="none" anchor="ctr"/>
          <a:lstStyle/>
          <a:p>
            <a:pPr eaLnBrk="1" hangingPunct="1"/>
            <a:endParaRPr lang="en-US" sz="1200" b="1" dirty="0">
              <a:solidFill>
                <a:srgbClr val="FF0000"/>
              </a:solidFill>
            </a:endParaRPr>
          </a:p>
        </p:txBody>
      </p:sp>
      <p:sp>
        <p:nvSpPr>
          <p:cNvPr id="104459" name="Rectangle 9"/>
          <p:cNvSpPr>
            <a:spLocks noGrp="1" noChangeArrowheads="1"/>
          </p:cNvSpPr>
          <p:nvPr>
            <p:ph type="title" idx="4294967295"/>
          </p:nvPr>
        </p:nvSpPr>
        <p:spPr>
          <a:xfrm>
            <a:off x="457200" y="274638"/>
            <a:ext cx="8229600" cy="792162"/>
          </a:xfrm>
        </p:spPr>
        <p:txBody>
          <a:bodyPr>
            <a:normAutofit/>
          </a:bodyPr>
          <a:lstStyle/>
          <a:p>
            <a:pPr algn="l"/>
            <a:r>
              <a:rPr lang="en-GB" sz="2800" b="1" dirty="0">
                <a:solidFill>
                  <a:schemeClr val="tx2"/>
                </a:solidFill>
              </a:rPr>
              <a:t>For firms </a:t>
            </a:r>
            <a:r>
              <a:rPr lang="en-GB" sz="2800" b="1" dirty="0" smtClean="0">
                <a:solidFill>
                  <a:schemeClr val="tx2"/>
                </a:solidFill>
              </a:rPr>
              <a:t>…. a continuing competence  plan is needed</a:t>
            </a:r>
            <a:endParaRPr lang="en-GB" sz="2800" dirty="0" smtClean="0">
              <a:latin typeface="Verdana" pitchFamily="34" charset="0"/>
            </a:endParaRPr>
          </a:p>
        </p:txBody>
      </p:sp>
    </p:spTree>
    <p:extLst>
      <p:ext uri="{BB962C8B-B14F-4D97-AF65-F5344CB8AC3E}">
        <p14:creationId xmlns:p14="http://schemas.microsoft.com/office/powerpoint/2010/main" val="35628563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Evaluation – related to </a:t>
            </a:r>
            <a:r>
              <a:rPr lang="en-GB" sz="2800" b="1" i="1" dirty="0" smtClean="0">
                <a:solidFill>
                  <a:schemeClr val="tx2"/>
                </a:solidFill>
              </a:rPr>
              <a:t>outcomes</a:t>
            </a:r>
            <a:r>
              <a:rPr lang="en-GB" sz="2800" b="1" dirty="0" smtClean="0">
                <a:solidFill>
                  <a:schemeClr val="tx2"/>
                </a:solidFill>
              </a:rPr>
              <a:t>, not inputs</a:t>
            </a:r>
            <a:endParaRPr lang="en-GB" sz="2800" b="1" dirty="0">
              <a:solidFill>
                <a:schemeClr val="tx2"/>
              </a:solidFill>
            </a:endParaRPr>
          </a:p>
        </p:txBody>
      </p:sp>
      <p:sp>
        <p:nvSpPr>
          <p:cNvPr id="3" name="Content Placeholder 2"/>
          <p:cNvSpPr>
            <a:spLocks noGrp="1"/>
          </p:cNvSpPr>
          <p:nvPr>
            <p:ph idx="1"/>
          </p:nvPr>
        </p:nvSpPr>
        <p:spPr>
          <a:xfrm>
            <a:off x="457200" y="1219200"/>
            <a:ext cx="8229600" cy="4906963"/>
          </a:xfrm>
        </p:spPr>
        <p:txBody>
          <a:bodyPr>
            <a:normAutofit/>
          </a:bodyPr>
          <a:lstStyle/>
          <a:p>
            <a:pPr>
              <a:buFont typeface="Wingdings" panose="05000000000000000000" pitchFamily="2" charset="2"/>
              <a:buChar char="§"/>
            </a:pPr>
            <a:r>
              <a:rPr lang="en-GB" sz="2000" dirty="0" smtClean="0">
                <a:solidFill>
                  <a:schemeClr val="tx2"/>
                </a:solidFill>
              </a:rPr>
              <a:t>What did you learn?</a:t>
            </a:r>
          </a:p>
          <a:p>
            <a:pPr>
              <a:buFont typeface="Wingdings" panose="05000000000000000000" pitchFamily="2" charset="2"/>
              <a:buChar char="§"/>
            </a:pPr>
            <a:endParaRPr lang="en-GB" sz="2000" dirty="0" smtClean="0">
              <a:solidFill>
                <a:schemeClr val="tx2"/>
              </a:solidFill>
            </a:endParaRPr>
          </a:p>
          <a:p>
            <a:pPr>
              <a:buFont typeface="Wingdings" panose="05000000000000000000" pitchFamily="2" charset="2"/>
              <a:buChar char="§"/>
            </a:pPr>
            <a:r>
              <a:rPr lang="en-GB" sz="2000" dirty="0" smtClean="0">
                <a:solidFill>
                  <a:schemeClr val="tx2"/>
                </a:solidFill>
              </a:rPr>
              <a:t>Was the learning and development activity effective to meet your competency needs?</a:t>
            </a:r>
          </a:p>
          <a:p>
            <a:pPr>
              <a:buFont typeface="Wingdings" panose="05000000000000000000" pitchFamily="2" charset="2"/>
              <a:buChar char="§"/>
            </a:pPr>
            <a:endParaRPr lang="en-GB" sz="2000" dirty="0" smtClean="0">
              <a:solidFill>
                <a:schemeClr val="tx2"/>
              </a:solidFill>
            </a:endParaRPr>
          </a:p>
          <a:p>
            <a:pPr>
              <a:buFont typeface="Wingdings" panose="05000000000000000000" pitchFamily="2" charset="2"/>
              <a:buChar char="§"/>
            </a:pPr>
            <a:r>
              <a:rPr lang="en-GB" sz="2000" dirty="0" smtClean="0">
                <a:solidFill>
                  <a:schemeClr val="tx2"/>
                </a:solidFill>
              </a:rPr>
              <a:t>How have you benefited?</a:t>
            </a:r>
          </a:p>
          <a:p>
            <a:pPr>
              <a:buFont typeface="Wingdings" panose="05000000000000000000" pitchFamily="2" charset="2"/>
              <a:buChar char="§"/>
            </a:pPr>
            <a:endParaRPr lang="en-GB" sz="2000" dirty="0" smtClean="0">
              <a:solidFill>
                <a:schemeClr val="tx2"/>
              </a:solidFill>
            </a:endParaRPr>
          </a:p>
          <a:p>
            <a:pPr>
              <a:buFont typeface="Wingdings" panose="05000000000000000000" pitchFamily="2" charset="2"/>
              <a:buChar char="§"/>
            </a:pPr>
            <a:r>
              <a:rPr lang="en-GB" sz="2000" dirty="0" smtClean="0">
                <a:solidFill>
                  <a:schemeClr val="tx2"/>
                </a:solidFill>
              </a:rPr>
              <a:t>How will you now work differently ?</a:t>
            </a:r>
          </a:p>
          <a:p>
            <a:pPr>
              <a:buFont typeface="Wingdings" panose="05000000000000000000" pitchFamily="2" charset="2"/>
              <a:buChar char="§"/>
            </a:pPr>
            <a:endParaRPr lang="en-GB" sz="2000" dirty="0" smtClean="0">
              <a:solidFill>
                <a:schemeClr val="tx2"/>
              </a:solidFill>
            </a:endParaRPr>
          </a:p>
          <a:p>
            <a:pPr>
              <a:buFont typeface="Wingdings" panose="05000000000000000000" pitchFamily="2" charset="2"/>
              <a:buChar char="§"/>
            </a:pPr>
            <a:r>
              <a:rPr lang="en-GB" sz="2000" dirty="0" smtClean="0">
                <a:solidFill>
                  <a:schemeClr val="tx2"/>
                </a:solidFill>
              </a:rPr>
              <a:t>Is the training completed or will further training be needed as part of a longer term development plan?</a:t>
            </a:r>
          </a:p>
          <a:p>
            <a:pPr>
              <a:buFont typeface="Wingdings" panose="05000000000000000000" pitchFamily="2" charset="2"/>
              <a:buChar char="§"/>
            </a:pPr>
            <a:endParaRPr lang="en-GB" sz="2000" dirty="0" smtClean="0">
              <a:solidFill>
                <a:schemeClr val="tx2"/>
              </a:solidFill>
            </a:endParaRPr>
          </a:p>
          <a:p>
            <a:pPr>
              <a:buFont typeface="Wingdings" panose="05000000000000000000" pitchFamily="2" charset="2"/>
              <a:buChar char="§"/>
            </a:pPr>
            <a:r>
              <a:rPr lang="en-GB" sz="2000" dirty="0" smtClean="0">
                <a:solidFill>
                  <a:schemeClr val="tx2"/>
                </a:solidFill>
              </a:rPr>
              <a:t>Will you recommend the training to colleagues?    </a:t>
            </a:r>
            <a:endParaRPr lang="en-GB" sz="2000" dirty="0">
              <a:solidFill>
                <a:schemeClr val="tx2"/>
              </a:solidFill>
            </a:endParaRPr>
          </a:p>
        </p:txBody>
      </p:sp>
    </p:spTree>
    <p:extLst>
      <p:ext uri="{BB962C8B-B14F-4D97-AF65-F5344CB8AC3E}">
        <p14:creationId xmlns:p14="http://schemas.microsoft.com/office/powerpoint/2010/main" val="31010469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ChangeArrowheads="1"/>
          </p:cNvSpPr>
          <p:nvPr>
            <p:ph type="title"/>
          </p:nvPr>
        </p:nvSpPr>
        <p:spPr>
          <a:xfrm>
            <a:off x="504254" y="219052"/>
            <a:ext cx="8439722" cy="1000148"/>
          </a:xfrm>
        </p:spPr>
        <p:txBody>
          <a:bodyPr>
            <a:normAutofit/>
          </a:bodyPr>
          <a:lstStyle/>
          <a:p>
            <a:pPr algn="l"/>
            <a:r>
              <a:rPr lang="en-GB" sz="2800" b="1" dirty="0">
                <a:solidFill>
                  <a:schemeClr val="tx2"/>
                </a:solidFill>
                <a:latin typeface="Calibri" pitchFamily="34" charset="0"/>
              </a:rPr>
              <a:t>A typical </a:t>
            </a:r>
            <a:r>
              <a:rPr lang="en-US" sz="2800" b="1" dirty="0" smtClean="0">
                <a:solidFill>
                  <a:schemeClr val="tx2"/>
                </a:solidFill>
                <a:latin typeface="Calibri" pitchFamily="34" charset="0"/>
              </a:rPr>
              <a:t>performance </a:t>
            </a:r>
            <a:r>
              <a:rPr lang="en-US" sz="2800" b="1" dirty="0">
                <a:solidFill>
                  <a:schemeClr val="tx2"/>
                </a:solidFill>
                <a:latin typeface="Calibri" pitchFamily="34" charset="0"/>
              </a:rPr>
              <a:t>development review process</a:t>
            </a:r>
          </a:p>
        </p:txBody>
      </p:sp>
      <p:sp>
        <p:nvSpPr>
          <p:cNvPr id="117765" name="Rectangle 5"/>
          <p:cNvSpPr>
            <a:spLocks noChangeArrowheads="1"/>
          </p:cNvSpPr>
          <p:nvPr/>
        </p:nvSpPr>
        <p:spPr bwMode="auto">
          <a:xfrm>
            <a:off x="0" y="-184659"/>
            <a:ext cx="184704" cy="36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3" rIns="91427" bIns="45713" anchor="ctr">
            <a:spAutoFit/>
          </a:bodyPr>
          <a:lstStyle/>
          <a:p>
            <a:endParaRPr lang="en-GB"/>
          </a:p>
        </p:txBody>
      </p:sp>
      <p:graphicFrame>
        <p:nvGraphicFramePr>
          <p:cNvPr id="117766" name="Object 6"/>
          <p:cNvGraphicFramePr>
            <a:graphicFrameLocks noChangeAspect="1"/>
          </p:cNvGraphicFramePr>
          <p:nvPr>
            <p:extLst>
              <p:ext uri="{D42A27DB-BD31-4B8C-83A1-F6EECF244321}">
                <p14:modId xmlns:p14="http://schemas.microsoft.com/office/powerpoint/2010/main" val="190832772"/>
              </p:ext>
            </p:extLst>
          </p:nvPr>
        </p:nvGraphicFramePr>
        <p:xfrm>
          <a:off x="609601" y="1447801"/>
          <a:ext cx="8265500" cy="4944620"/>
        </p:xfrm>
        <a:graphic>
          <a:graphicData uri="http://schemas.openxmlformats.org/presentationml/2006/ole">
            <mc:AlternateContent xmlns:mc="http://schemas.openxmlformats.org/markup-compatibility/2006">
              <mc:Choice xmlns:v="urn:schemas-microsoft-com:vml" Requires="v">
                <p:oleObj spid="_x0000_s1061" name="Slide" r:id="rId5" imgW="1094147" imgH="821266" progId="PowerPoint.Slide.12">
                  <p:embed/>
                </p:oleObj>
              </mc:Choice>
              <mc:Fallback>
                <p:oleObj name="Slide" r:id="rId5" imgW="1094147" imgH="821266" progId="PowerPoint.Slide.12">
                  <p:embed/>
                  <p:pic>
                    <p:nvPicPr>
                      <p:cNvPr id="0" name=""/>
                      <p:cNvPicPr>
                        <a:picLocks noChangeAspect="1" noChangeArrowheads="1"/>
                      </p:cNvPicPr>
                      <p:nvPr/>
                    </p:nvPicPr>
                    <p:blipFill>
                      <a:blip r:embed="rId6"/>
                      <a:srcRect t="14763" b="11978"/>
                      <a:stretch>
                        <a:fillRect/>
                      </a:stretch>
                    </p:blipFill>
                    <p:spPr bwMode="auto">
                      <a:xfrm>
                        <a:off x="609601" y="1447801"/>
                        <a:ext cx="8265500" cy="4944620"/>
                      </a:xfrm>
                      <a:prstGeom prst="rect">
                        <a:avLst/>
                      </a:prstGeom>
                      <a:solidFill>
                        <a:schemeClr val="bg2"/>
                      </a:solidFill>
                      <a:extLst/>
                    </p:spPr>
                  </p:pic>
                </p:oleObj>
              </mc:Fallback>
            </mc:AlternateContent>
          </a:graphicData>
        </a:graphic>
      </p:graphicFrame>
    </p:spTree>
    <p:extLst>
      <p:ext uri="{BB962C8B-B14F-4D97-AF65-F5344CB8AC3E}">
        <p14:creationId xmlns:p14="http://schemas.microsoft.com/office/powerpoint/2010/main" val="28943612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How will the SRA monitor continuing competence?</a:t>
            </a:r>
            <a:endParaRPr lang="en-GB" sz="2800" b="1" dirty="0">
              <a:solidFill>
                <a:schemeClr val="tx2"/>
              </a:solidFill>
            </a:endParaRPr>
          </a:p>
        </p:txBody>
      </p:sp>
      <p:sp>
        <p:nvSpPr>
          <p:cNvPr id="3" name="Content Placeholder 2"/>
          <p:cNvSpPr>
            <a:spLocks noGrp="1"/>
          </p:cNvSpPr>
          <p:nvPr>
            <p:ph idx="1"/>
          </p:nvPr>
        </p:nvSpPr>
        <p:spPr>
          <a:xfrm>
            <a:off x="457200" y="1447800"/>
            <a:ext cx="8229600" cy="4678363"/>
          </a:xfrm>
        </p:spPr>
        <p:txBody>
          <a:bodyPr>
            <a:normAutofit/>
          </a:bodyPr>
          <a:lstStyle/>
          <a:p>
            <a:pPr>
              <a:buFont typeface="Wingdings" panose="05000000000000000000" pitchFamily="2" charset="2"/>
              <a:buChar char="§"/>
            </a:pPr>
            <a:r>
              <a:rPr lang="en-GB" sz="2000" dirty="0" smtClean="0">
                <a:solidFill>
                  <a:schemeClr val="tx2"/>
                </a:solidFill>
              </a:rPr>
              <a:t>Thematic reviews of sector – wide issues (e.g. risk issues)</a:t>
            </a:r>
          </a:p>
          <a:p>
            <a:pPr>
              <a:buFont typeface="Wingdings" panose="05000000000000000000" pitchFamily="2" charset="2"/>
              <a:buChar char="§"/>
            </a:pPr>
            <a:endParaRPr lang="en-GB" sz="2000" dirty="0" smtClean="0">
              <a:solidFill>
                <a:schemeClr val="tx2"/>
              </a:solidFill>
            </a:endParaRPr>
          </a:p>
          <a:p>
            <a:pPr>
              <a:buFont typeface="Wingdings" panose="05000000000000000000" pitchFamily="2" charset="2"/>
              <a:buChar char="§"/>
            </a:pPr>
            <a:r>
              <a:rPr lang="en-GB" sz="2000" dirty="0" smtClean="0">
                <a:solidFill>
                  <a:schemeClr val="tx2"/>
                </a:solidFill>
              </a:rPr>
              <a:t>Claims of negligence against firms </a:t>
            </a:r>
          </a:p>
          <a:p>
            <a:pPr>
              <a:buFont typeface="Wingdings" panose="05000000000000000000" pitchFamily="2" charset="2"/>
              <a:buChar char="§"/>
            </a:pPr>
            <a:endParaRPr lang="en-GB" sz="2000" dirty="0" smtClean="0">
              <a:solidFill>
                <a:schemeClr val="tx2"/>
              </a:solidFill>
            </a:endParaRPr>
          </a:p>
          <a:p>
            <a:pPr>
              <a:buFont typeface="Wingdings" panose="05000000000000000000" pitchFamily="2" charset="2"/>
              <a:buChar char="§"/>
            </a:pPr>
            <a:r>
              <a:rPr lang="en-GB" sz="2000" dirty="0" smtClean="0">
                <a:solidFill>
                  <a:schemeClr val="tx2"/>
                </a:solidFill>
              </a:rPr>
              <a:t>Complaints – to the SRA and to LeO</a:t>
            </a:r>
          </a:p>
          <a:p>
            <a:pPr>
              <a:buFont typeface="Wingdings" panose="05000000000000000000" pitchFamily="2" charset="2"/>
              <a:buChar char="§"/>
            </a:pPr>
            <a:endParaRPr lang="en-GB" sz="2000" dirty="0" smtClean="0">
              <a:solidFill>
                <a:schemeClr val="tx2"/>
              </a:solidFill>
            </a:endParaRPr>
          </a:p>
          <a:p>
            <a:pPr>
              <a:buFont typeface="Wingdings" panose="05000000000000000000" pitchFamily="2" charset="2"/>
              <a:buChar char="§"/>
            </a:pPr>
            <a:r>
              <a:rPr lang="en-GB" sz="2000" dirty="0" smtClean="0">
                <a:solidFill>
                  <a:schemeClr val="tx2"/>
                </a:solidFill>
              </a:rPr>
              <a:t>Supervision of firms – lack of records</a:t>
            </a:r>
          </a:p>
          <a:p>
            <a:pPr>
              <a:buFont typeface="Wingdings" panose="05000000000000000000" pitchFamily="2" charset="2"/>
              <a:buChar char="§"/>
            </a:pPr>
            <a:endParaRPr lang="en-GB" sz="2000" dirty="0" smtClean="0">
              <a:solidFill>
                <a:schemeClr val="tx2"/>
              </a:solidFill>
            </a:endParaRPr>
          </a:p>
          <a:p>
            <a:pPr>
              <a:buFont typeface="Wingdings" panose="05000000000000000000" pitchFamily="2" charset="2"/>
              <a:buChar char="§"/>
            </a:pPr>
            <a:r>
              <a:rPr lang="en-GB" sz="2000" dirty="0" smtClean="0">
                <a:solidFill>
                  <a:schemeClr val="tx2"/>
                </a:solidFill>
              </a:rPr>
              <a:t>Annual declaration </a:t>
            </a:r>
          </a:p>
          <a:p>
            <a:pPr>
              <a:buFont typeface="Wingdings" panose="05000000000000000000" pitchFamily="2" charset="2"/>
              <a:buChar char="§"/>
            </a:pPr>
            <a:endParaRPr lang="en-GB" sz="2000" dirty="0">
              <a:solidFill>
                <a:schemeClr val="tx2"/>
              </a:solidFill>
            </a:endParaRPr>
          </a:p>
          <a:p>
            <a:pPr marL="0" indent="0">
              <a:buNone/>
            </a:pPr>
            <a:r>
              <a:rPr lang="en-GB" sz="2000" b="1" dirty="0" smtClean="0">
                <a:solidFill>
                  <a:schemeClr val="tx2"/>
                </a:solidFill>
              </a:rPr>
              <a:t>NB </a:t>
            </a:r>
            <a:r>
              <a:rPr lang="en-GB" sz="2000" dirty="0" smtClean="0">
                <a:solidFill>
                  <a:schemeClr val="tx2"/>
                </a:solidFill>
              </a:rPr>
              <a:t>– SRA say that failure to take adequate steps to maintain competence may be an aggravating factor in disciplinary proceedings</a:t>
            </a:r>
          </a:p>
          <a:p>
            <a:pPr>
              <a:buFont typeface="Wingdings" panose="05000000000000000000" pitchFamily="2" charset="2"/>
              <a:buChar char="§"/>
            </a:pPr>
            <a:endParaRPr lang="en-GB" sz="2400" dirty="0">
              <a:solidFill>
                <a:schemeClr val="tx2"/>
              </a:solidFill>
            </a:endParaRPr>
          </a:p>
        </p:txBody>
      </p:sp>
    </p:spTree>
    <p:extLst>
      <p:ext uri="{BB962C8B-B14F-4D97-AF65-F5344CB8AC3E}">
        <p14:creationId xmlns:p14="http://schemas.microsoft.com/office/powerpoint/2010/main" val="24455680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373562"/>
          </a:xfrm>
        </p:spPr>
        <p:txBody>
          <a:bodyPr>
            <a:normAutofit/>
          </a:bodyPr>
          <a:lstStyle/>
          <a:p>
            <a:pPr algn="l"/>
            <a:r>
              <a:rPr lang="en-GB" sz="3200" b="1" dirty="0" smtClean="0">
                <a:solidFill>
                  <a:schemeClr val="tx2"/>
                </a:solidFill>
              </a:rPr>
              <a:t>Any questions?</a:t>
            </a:r>
            <a:endParaRPr lang="en-GB" sz="3200" b="1" dirty="0">
              <a:solidFill>
                <a:schemeClr val="tx2"/>
              </a:solidFill>
            </a:endParaRPr>
          </a:p>
        </p:txBody>
      </p:sp>
    </p:spTree>
    <p:extLst>
      <p:ext uri="{BB962C8B-B14F-4D97-AF65-F5344CB8AC3E}">
        <p14:creationId xmlns:p14="http://schemas.microsoft.com/office/powerpoint/2010/main" val="145656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rmAutofit/>
          </a:bodyPr>
          <a:lstStyle/>
          <a:p>
            <a:pPr algn="l"/>
            <a:r>
              <a:rPr lang="en-GB" sz="2800" b="1" dirty="0" smtClean="0">
                <a:solidFill>
                  <a:schemeClr val="tx2"/>
                </a:solidFill>
              </a:rPr>
              <a:t>But it will not be enough to just be compliant</a:t>
            </a:r>
            <a:endParaRPr lang="en-GB" sz="2800" b="1" dirty="0">
              <a:solidFill>
                <a:schemeClr val="tx2"/>
              </a:solidFill>
            </a:endParaRPr>
          </a:p>
        </p:txBody>
      </p:sp>
      <p:sp>
        <p:nvSpPr>
          <p:cNvPr id="3" name="Content Placeholder 2"/>
          <p:cNvSpPr>
            <a:spLocks noGrp="1"/>
          </p:cNvSpPr>
          <p:nvPr>
            <p:ph sz="half" idx="1"/>
          </p:nvPr>
        </p:nvSpPr>
        <p:spPr/>
        <p:txBody>
          <a:bodyPr>
            <a:normAutofit/>
          </a:bodyPr>
          <a:lstStyle/>
          <a:p>
            <a:pPr marL="0" indent="0">
              <a:buNone/>
            </a:pPr>
            <a:endParaRPr lang="en-GB" sz="2000" b="1" dirty="0" smtClean="0">
              <a:solidFill>
                <a:srgbClr val="FF0000"/>
              </a:solidFill>
            </a:endParaRPr>
          </a:p>
          <a:p>
            <a:pPr marL="0" indent="0">
              <a:buNone/>
            </a:pPr>
            <a:r>
              <a:rPr lang="en-GB" sz="2000" b="1" dirty="0" smtClean="0">
                <a:solidFill>
                  <a:srgbClr val="FF0000"/>
                </a:solidFill>
              </a:rPr>
              <a:t>“If you cannot </a:t>
            </a:r>
            <a:r>
              <a:rPr lang="en-GB" sz="2000" b="1" i="1" dirty="0" smtClean="0">
                <a:solidFill>
                  <a:srgbClr val="FF0000"/>
                </a:solidFill>
              </a:rPr>
              <a:t>demonstrate </a:t>
            </a:r>
            <a:r>
              <a:rPr lang="en-GB" sz="2000" b="1" dirty="0" smtClean="0">
                <a:solidFill>
                  <a:srgbClr val="FF0000"/>
                </a:solidFill>
              </a:rPr>
              <a:t>compliance we may take regulatory action” - SRA</a:t>
            </a:r>
          </a:p>
          <a:p>
            <a:pPr marL="0" indent="0">
              <a:buNone/>
            </a:pPr>
            <a:endParaRPr lang="en-GB" sz="2000" b="1" dirty="0">
              <a:solidFill>
                <a:srgbClr val="FF0000"/>
              </a:solidFill>
            </a:endParaRPr>
          </a:p>
          <a:p>
            <a:pPr marL="0" indent="0">
              <a:buNone/>
            </a:pPr>
            <a:r>
              <a:rPr lang="en-GB" sz="1600" dirty="0" smtClean="0">
                <a:solidFill>
                  <a:schemeClr val="tx2"/>
                </a:solidFill>
              </a:rPr>
              <a:t>Outcomes focused regulation at a glance – </a:t>
            </a:r>
            <a:r>
              <a:rPr lang="en-GB" sz="1600" dirty="0" smtClean="0">
                <a:solidFill>
                  <a:schemeClr val="accent1">
                    <a:lumMod val="75000"/>
                  </a:schemeClr>
                </a:solidFill>
                <a:hlinkClick r:id="rId2"/>
              </a:rPr>
              <a:t>www.sra.org.uk</a:t>
            </a:r>
            <a:r>
              <a:rPr lang="en-GB" sz="1600" dirty="0" smtClean="0">
                <a:solidFill>
                  <a:schemeClr val="accent1">
                    <a:lumMod val="75000"/>
                  </a:schemeClr>
                </a:solidFill>
              </a:rPr>
              <a:t>  </a:t>
            </a:r>
          </a:p>
          <a:p>
            <a:pPr marL="0" indent="0">
              <a:buNone/>
            </a:pPr>
            <a:endParaRPr lang="en-GB" sz="1600" dirty="0">
              <a:solidFill>
                <a:schemeClr val="accent1">
                  <a:lumMod val="75000"/>
                </a:schemeClr>
              </a:solidFill>
            </a:endParaRPr>
          </a:p>
        </p:txBody>
      </p:sp>
      <p:pic>
        <p:nvPicPr>
          <p:cNvPr id="3074" name="Picture 2" descr="C:\Users\Peter\AppData\Local\Microsoft\Windows\INetCache\IE\4IVWGYUE\yes-im-complaint[1].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763363" y="1600200"/>
            <a:ext cx="3808274"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756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Continuing Competence</a:t>
            </a:r>
            <a:endParaRPr lang="en-GB" sz="2800" b="1" dirty="0">
              <a:solidFill>
                <a:schemeClr val="tx2"/>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sz="2400" dirty="0" smtClean="0">
                <a:solidFill>
                  <a:schemeClr val="tx2"/>
                </a:solidFill>
              </a:rPr>
              <a:t>The SRA Competence Statement comprises – </a:t>
            </a:r>
          </a:p>
          <a:p>
            <a:pPr marL="0" indent="0">
              <a:buNone/>
            </a:pPr>
            <a:endParaRPr lang="en-GB" sz="2400" dirty="0">
              <a:solidFill>
                <a:schemeClr val="tx2"/>
              </a:solidFill>
            </a:endParaRPr>
          </a:p>
          <a:p>
            <a:pPr marL="457200" indent="-457200">
              <a:buFont typeface="+mj-lt"/>
              <a:buAutoNum type="alphaUcPeriod"/>
            </a:pPr>
            <a:r>
              <a:rPr lang="en-GB" sz="2400" b="1" dirty="0" smtClean="0">
                <a:solidFill>
                  <a:schemeClr val="tx2"/>
                </a:solidFill>
              </a:rPr>
              <a:t>A statement of solicitor </a:t>
            </a:r>
            <a:r>
              <a:rPr lang="en-GB" sz="2400" b="1" dirty="0">
                <a:solidFill>
                  <a:schemeClr val="tx2"/>
                </a:solidFill>
              </a:rPr>
              <a:t>competence </a:t>
            </a:r>
            <a:r>
              <a:rPr lang="en-GB" sz="2400" dirty="0" smtClean="0">
                <a:solidFill>
                  <a:schemeClr val="tx2"/>
                </a:solidFill>
              </a:rPr>
              <a:t>- defines </a:t>
            </a:r>
            <a:r>
              <a:rPr lang="en-GB" sz="2400" dirty="0">
                <a:solidFill>
                  <a:schemeClr val="tx2"/>
                </a:solidFill>
              </a:rPr>
              <a:t>the continuing competences required from all </a:t>
            </a:r>
            <a:r>
              <a:rPr lang="en-GB" sz="2400" dirty="0" smtClean="0">
                <a:solidFill>
                  <a:schemeClr val="tx2"/>
                </a:solidFill>
              </a:rPr>
              <a:t>solicitors</a:t>
            </a:r>
          </a:p>
          <a:p>
            <a:pPr marL="457200" indent="-457200">
              <a:buFont typeface="+mj-lt"/>
              <a:buAutoNum type="alphaUcPeriod"/>
            </a:pPr>
            <a:endParaRPr lang="en-GB" sz="2400" dirty="0">
              <a:solidFill>
                <a:schemeClr val="tx2"/>
              </a:solidFill>
            </a:endParaRPr>
          </a:p>
          <a:p>
            <a:pPr marL="457200" indent="-457200">
              <a:buFont typeface="+mj-lt"/>
              <a:buAutoNum type="alphaUcPeriod"/>
            </a:pPr>
            <a:r>
              <a:rPr lang="en-GB" sz="2400" b="1" dirty="0" smtClean="0">
                <a:solidFill>
                  <a:schemeClr val="tx2"/>
                </a:solidFill>
              </a:rPr>
              <a:t>The threshold standard </a:t>
            </a:r>
            <a:r>
              <a:rPr lang="en-GB" sz="2400" dirty="0" smtClean="0">
                <a:solidFill>
                  <a:schemeClr val="tx2"/>
                </a:solidFill>
              </a:rPr>
              <a:t>– sets out level at which competences should be performed upon qualification</a:t>
            </a:r>
          </a:p>
          <a:p>
            <a:pPr marL="457200" indent="-457200">
              <a:buFont typeface="+mj-lt"/>
              <a:buAutoNum type="alphaUcPeriod"/>
            </a:pPr>
            <a:endParaRPr lang="en-GB" sz="2400" dirty="0">
              <a:solidFill>
                <a:schemeClr val="tx2"/>
              </a:solidFill>
            </a:endParaRPr>
          </a:p>
          <a:p>
            <a:pPr marL="457200" indent="-457200">
              <a:buFont typeface="+mj-lt"/>
              <a:buAutoNum type="alphaUcPeriod"/>
            </a:pPr>
            <a:r>
              <a:rPr lang="en-GB" sz="2400" b="1" dirty="0">
                <a:solidFill>
                  <a:schemeClr val="tx2"/>
                </a:solidFill>
              </a:rPr>
              <a:t>A statement of legal knowledge </a:t>
            </a:r>
            <a:r>
              <a:rPr lang="en-GB" sz="2400" dirty="0" smtClean="0">
                <a:solidFill>
                  <a:schemeClr val="tx2"/>
                </a:solidFill>
              </a:rPr>
              <a:t>– sets out the knowledge solicitors are required to demonstrate at the point of qualification </a:t>
            </a:r>
            <a:endParaRPr lang="en-GB" sz="2400" dirty="0">
              <a:solidFill>
                <a:schemeClr val="tx2"/>
              </a:solidFill>
            </a:endParaRPr>
          </a:p>
          <a:p>
            <a:pPr marL="457200" indent="-457200">
              <a:buFont typeface="+mj-lt"/>
              <a:buAutoNum type="alphaUcPeriod"/>
            </a:pPr>
            <a:endParaRPr lang="en-GB" sz="2400" dirty="0" smtClean="0">
              <a:solidFill>
                <a:schemeClr val="tx2">
                  <a:lumMod val="60000"/>
                  <a:lumOff val="40000"/>
                </a:schemeClr>
              </a:solidFill>
            </a:endParaRPr>
          </a:p>
          <a:p>
            <a:pPr marL="457200" indent="-457200">
              <a:buFont typeface="+mj-lt"/>
              <a:buAutoNum type="alphaUcPeriod"/>
            </a:pPr>
            <a:endParaRPr lang="en-GB" sz="2400" dirty="0" smtClean="0">
              <a:solidFill>
                <a:schemeClr val="tx2">
                  <a:lumMod val="60000"/>
                  <a:lumOff val="40000"/>
                </a:schemeClr>
              </a:solidFill>
            </a:endParaRPr>
          </a:p>
          <a:p>
            <a:pPr marL="0" indent="0">
              <a:buNone/>
            </a:pPr>
            <a:r>
              <a:rPr lang="en-GB" sz="2400" dirty="0" smtClean="0">
                <a:solidFill>
                  <a:schemeClr val="tx2">
                    <a:lumMod val="60000"/>
                    <a:lumOff val="40000"/>
                  </a:schemeClr>
                </a:solidFill>
              </a:rPr>
              <a:t>   </a:t>
            </a:r>
          </a:p>
          <a:p>
            <a:pPr marL="457200" indent="-457200">
              <a:buFont typeface="+mj-lt"/>
              <a:buAutoNum type="alphaUcPeriod"/>
            </a:pPr>
            <a:endParaRPr lang="en-GB" sz="2400" dirty="0">
              <a:solidFill>
                <a:schemeClr val="tx2">
                  <a:lumMod val="60000"/>
                  <a:lumOff val="40000"/>
                </a:schemeClr>
              </a:solidFill>
            </a:endParaRPr>
          </a:p>
          <a:p>
            <a:pPr marL="0" indent="0">
              <a:buNone/>
            </a:pPr>
            <a:endParaRPr lang="en-GB" sz="2400" dirty="0">
              <a:solidFill>
                <a:schemeClr val="tx2">
                  <a:lumMod val="60000"/>
                  <a:lumOff val="40000"/>
                </a:schemeClr>
              </a:solidFill>
            </a:endParaRPr>
          </a:p>
        </p:txBody>
      </p:sp>
    </p:spTree>
    <p:extLst>
      <p:ext uri="{BB962C8B-B14F-4D97-AF65-F5344CB8AC3E}">
        <p14:creationId xmlns:p14="http://schemas.microsoft.com/office/powerpoint/2010/main" val="1093409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Competence</a:t>
            </a:r>
            <a:r>
              <a:rPr lang="en-GB" sz="2800" dirty="0" smtClean="0">
                <a:solidFill>
                  <a:schemeClr val="tx2"/>
                </a:solidFill>
              </a:rPr>
              <a:t> </a:t>
            </a:r>
            <a:r>
              <a:rPr lang="en-GB" sz="2800" b="1" dirty="0" smtClean="0">
                <a:solidFill>
                  <a:schemeClr val="tx2"/>
                </a:solidFill>
              </a:rPr>
              <a:t>is defined as </a:t>
            </a:r>
            <a:endParaRPr lang="en-GB" sz="2800" b="1" dirty="0">
              <a:solidFill>
                <a:schemeClr val="tx2"/>
              </a:solidFill>
            </a:endParaRPr>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sz="2400" b="1" i="1" dirty="0" smtClean="0">
                <a:solidFill>
                  <a:schemeClr val="tx2"/>
                </a:solidFill>
              </a:rPr>
              <a:t>“the ability to perform the </a:t>
            </a:r>
            <a:r>
              <a:rPr lang="en-GB" sz="2400" b="1" i="1" dirty="0" smtClean="0">
                <a:solidFill>
                  <a:srgbClr val="FF0000"/>
                </a:solidFill>
              </a:rPr>
              <a:t>roles and tasks </a:t>
            </a:r>
            <a:r>
              <a:rPr lang="en-GB" sz="2400" b="1" i="1" dirty="0" smtClean="0">
                <a:solidFill>
                  <a:schemeClr val="tx2"/>
                </a:solidFill>
              </a:rPr>
              <a:t>required by one’s job to the expected standard” </a:t>
            </a:r>
            <a:r>
              <a:rPr lang="en-GB" sz="2400" i="1" dirty="0" smtClean="0">
                <a:solidFill>
                  <a:schemeClr val="tx2"/>
                </a:solidFill>
              </a:rPr>
              <a:t>– </a:t>
            </a:r>
            <a:r>
              <a:rPr lang="en-GB" sz="2400" dirty="0" smtClean="0">
                <a:solidFill>
                  <a:schemeClr val="tx2"/>
                </a:solidFill>
              </a:rPr>
              <a:t>Eraut &amp; du Boulay, 2001</a:t>
            </a:r>
          </a:p>
          <a:p>
            <a:pPr marL="0" indent="0">
              <a:buNone/>
            </a:pPr>
            <a:endParaRPr lang="en-GB" sz="2400" dirty="0">
              <a:solidFill>
                <a:schemeClr val="tx2"/>
              </a:solidFill>
            </a:endParaRPr>
          </a:p>
          <a:p>
            <a:pPr marL="0" indent="0">
              <a:buNone/>
            </a:pPr>
            <a:r>
              <a:rPr lang="en-GB" sz="2400" dirty="0" smtClean="0">
                <a:solidFill>
                  <a:schemeClr val="tx2"/>
                </a:solidFill>
              </a:rPr>
              <a:t>This definition recognises that </a:t>
            </a:r>
          </a:p>
          <a:p>
            <a:pPr>
              <a:buFontTx/>
              <a:buChar char="-"/>
            </a:pPr>
            <a:r>
              <a:rPr lang="en-GB" sz="2400" dirty="0" smtClean="0">
                <a:solidFill>
                  <a:schemeClr val="tx2"/>
                </a:solidFill>
              </a:rPr>
              <a:t>requirements and expectations change</a:t>
            </a:r>
          </a:p>
          <a:p>
            <a:pPr>
              <a:buFontTx/>
              <a:buChar char="-"/>
            </a:pPr>
            <a:r>
              <a:rPr lang="en-GB" sz="2400" dirty="0" smtClean="0">
                <a:solidFill>
                  <a:schemeClr val="tx2"/>
                </a:solidFill>
              </a:rPr>
              <a:t>level of an individual’s work may develop or change depending upon their stage of career or nature of work   </a:t>
            </a:r>
          </a:p>
          <a:p>
            <a:pPr>
              <a:buFontTx/>
              <a:buChar char="-"/>
            </a:pPr>
            <a:endParaRPr lang="en-GB" sz="2400" dirty="0" smtClean="0">
              <a:solidFill>
                <a:schemeClr val="tx2">
                  <a:lumMod val="60000"/>
                  <a:lumOff val="40000"/>
                </a:schemeClr>
              </a:solidFill>
            </a:endParaRPr>
          </a:p>
          <a:p>
            <a:pPr marL="0" indent="0">
              <a:buNone/>
            </a:pPr>
            <a:endParaRPr lang="en-GB" i="1" dirty="0">
              <a:solidFill>
                <a:schemeClr val="tx2">
                  <a:lumMod val="60000"/>
                  <a:lumOff val="40000"/>
                </a:schemeClr>
              </a:solidFill>
            </a:endParaRPr>
          </a:p>
        </p:txBody>
      </p:sp>
    </p:spTree>
    <p:extLst>
      <p:ext uri="{BB962C8B-B14F-4D97-AF65-F5344CB8AC3E}">
        <p14:creationId xmlns:p14="http://schemas.microsoft.com/office/powerpoint/2010/main" val="3177742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Statement of solicitor competence </a:t>
            </a:r>
            <a:r>
              <a:rPr lang="en-GB" sz="2800" dirty="0" smtClean="0">
                <a:solidFill>
                  <a:schemeClr val="tx2"/>
                </a:solidFill>
              </a:rPr>
              <a:t>– see handout</a:t>
            </a:r>
            <a:endParaRPr lang="en-GB" sz="2800" dirty="0">
              <a:solidFill>
                <a:schemeClr val="tx2"/>
              </a:solidFill>
            </a:endParaRPr>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en-GB" sz="2400" b="1" dirty="0" smtClean="0">
                <a:solidFill>
                  <a:schemeClr val="tx2"/>
                </a:solidFill>
              </a:rPr>
              <a:t>Four parts</a:t>
            </a:r>
            <a:endParaRPr lang="en-GB" sz="2400" dirty="0">
              <a:solidFill>
                <a:schemeClr val="tx2"/>
              </a:solidFill>
            </a:endParaRPr>
          </a:p>
          <a:p>
            <a:pPr marL="457200" indent="-457200">
              <a:buFont typeface="+mj-lt"/>
              <a:buAutoNum type="alphaUcPeriod"/>
            </a:pPr>
            <a:r>
              <a:rPr lang="en-GB" sz="2400" dirty="0" smtClean="0">
                <a:solidFill>
                  <a:schemeClr val="tx2"/>
                </a:solidFill>
              </a:rPr>
              <a:t>Ethics, professionalism and judgment </a:t>
            </a:r>
          </a:p>
          <a:p>
            <a:pPr marL="457200" indent="-457200">
              <a:buFont typeface="+mj-lt"/>
              <a:buAutoNum type="alphaUcPeriod"/>
            </a:pPr>
            <a:r>
              <a:rPr lang="en-GB" sz="2400" dirty="0" smtClean="0">
                <a:solidFill>
                  <a:schemeClr val="tx2"/>
                </a:solidFill>
              </a:rPr>
              <a:t>Technical legal practice</a:t>
            </a:r>
          </a:p>
          <a:p>
            <a:pPr marL="457200" indent="-457200">
              <a:buFont typeface="+mj-lt"/>
              <a:buAutoNum type="alphaUcPeriod"/>
            </a:pPr>
            <a:r>
              <a:rPr lang="en-GB" sz="2400" dirty="0" smtClean="0">
                <a:solidFill>
                  <a:schemeClr val="tx2"/>
                </a:solidFill>
              </a:rPr>
              <a:t>Working with other people </a:t>
            </a:r>
          </a:p>
          <a:p>
            <a:pPr marL="457200" indent="-457200">
              <a:buFont typeface="+mj-lt"/>
              <a:buAutoNum type="alphaUcPeriod"/>
            </a:pPr>
            <a:r>
              <a:rPr lang="en-GB" sz="2400" dirty="0" smtClean="0">
                <a:solidFill>
                  <a:schemeClr val="tx2"/>
                </a:solidFill>
              </a:rPr>
              <a:t>Managing themselves and their own work</a:t>
            </a:r>
          </a:p>
          <a:p>
            <a:pPr marL="457200" indent="-457200">
              <a:buFont typeface="+mj-lt"/>
              <a:buAutoNum type="alphaUcPeriod"/>
            </a:pPr>
            <a:endParaRPr lang="en-GB" sz="2400" dirty="0">
              <a:solidFill>
                <a:schemeClr val="tx2"/>
              </a:solidFill>
            </a:endParaRPr>
          </a:p>
          <a:p>
            <a:pPr marL="0" indent="0">
              <a:buNone/>
            </a:pPr>
            <a:r>
              <a:rPr lang="en-GB" sz="2400" b="1" dirty="0" smtClean="0">
                <a:solidFill>
                  <a:schemeClr val="tx2"/>
                </a:solidFill>
              </a:rPr>
              <a:t>- PLUS</a:t>
            </a:r>
            <a:r>
              <a:rPr lang="en-GB" sz="2400" dirty="0" smtClean="0">
                <a:solidFill>
                  <a:schemeClr val="tx2"/>
                </a:solidFill>
              </a:rPr>
              <a:t> </a:t>
            </a:r>
            <a:r>
              <a:rPr lang="en-GB" sz="2400" dirty="0">
                <a:solidFill>
                  <a:schemeClr val="tx2"/>
                </a:solidFill>
              </a:rPr>
              <a:t>any firm – defined </a:t>
            </a:r>
            <a:r>
              <a:rPr lang="en-GB" sz="2400" dirty="0" smtClean="0">
                <a:solidFill>
                  <a:schemeClr val="tx2"/>
                </a:solidFill>
              </a:rPr>
              <a:t>competencies</a:t>
            </a:r>
          </a:p>
          <a:p>
            <a:pPr marL="0" indent="0">
              <a:buNone/>
            </a:pPr>
            <a:r>
              <a:rPr lang="en-GB" sz="2400" b="1" dirty="0" smtClean="0">
                <a:solidFill>
                  <a:schemeClr val="tx2"/>
                </a:solidFill>
              </a:rPr>
              <a:t>- Each part </a:t>
            </a:r>
            <a:r>
              <a:rPr lang="en-GB" sz="2400" dirty="0" smtClean="0">
                <a:solidFill>
                  <a:schemeClr val="tx2"/>
                </a:solidFill>
              </a:rPr>
              <a:t>has core competencies with sub – competencies or   </a:t>
            </a:r>
          </a:p>
          <a:p>
            <a:pPr marL="0" indent="0">
              <a:buNone/>
            </a:pPr>
            <a:r>
              <a:rPr lang="en-GB" sz="2400" dirty="0">
                <a:solidFill>
                  <a:schemeClr val="tx2"/>
                </a:solidFill>
              </a:rPr>
              <a:t> </a:t>
            </a:r>
            <a:r>
              <a:rPr lang="en-GB" sz="2400" dirty="0" smtClean="0">
                <a:solidFill>
                  <a:schemeClr val="tx2"/>
                </a:solidFill>
              </a:rPr>
              <a:t> behaviour </a:t>
            </a:r>
          </a:p>
          <a:p>
            <a:pPr marL="0" indent="0">
              <a:buNone/>
            </a:pPr>
            <a:r>
              <a:rPr lang="en-GB" sz="2400" b="1" dirty="0" smtClean="0">
                <a:solidFill>
                  <a:schemeClr val="tx2"/>
                </a:solidFill>
              </a:rPr>
              <a:t>- BUT</a:t>
            </a:r>
            <a:r>
              <a:rPr lang="en-GB" sz="2400" dirty="0" smtClean="0">
                <a:solidFill>
                  <a:schemeClr val="tx2"/>
                </a:solidFill>
              </a:rPr>
              <a:t> – a framework without metrics</a:t>
            </a:r>
          </a:p>
          <a:p>
            <a:pPr marL="0" indent="0">
              <a:buNone/>
            </a:pPr>
            <a:endParaRPr lang="en-GB" sz="2400" dirty="0">
              <a:solidFill>
                <a:schemeClr val="tx2">
                  <a:lumMod val="60000"/>
                  <a:lumOff val="40000"/>
                </a:schemeClr>
              </a:solidFill>
            </a:endParaRPr>
          </a:p>
        </p:txBody>
      </p:sp>
    </p:spTree>
    <p:extLst>
      <p:ext uri="{BB962C8B-B14F-4D97-AF65-F5344CB8AC3E}">
        <p14:creationId xmlns:p14="http://schemas.microsoft.com/office/powerpoint/2010/main" val="2139347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What types of competencies does it cover?</a:t>
            </a:r>
            <a:endParaRPr lang="en-GB" sz="2800" b="1" dirty="0">
              <a:solidFill>
                <a:schemeClr val="tx2"/>
              </a:solidFill>
            </a:endParaRPr>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
            </a:pPr>
            <a:r>
              <a:rPr lang="en-GB" sz="2400" b="1" dirty="0" smtClean="0">
                <a:solidFill>
                  <a:schemeClr val="tx2"/>
                </a:solidFill>
              </a:rPr>
              <a:t>What </a:t>
            </a:r>
            <a:r>
              <a:rPr lang="en-GB" sz="2400" dirty="0" smtClean="0">
                <a:solidFill>
                  <a:schemeClr val="tx2"/>
                </a:solidFill>
              </a:rPr>
              <a:t>you need to know for your job – for example </a:t>
            </a:r>
          </a:p>
          <a:p>
            <a:pPr>
              <a:buFontTx/>
              <a:buChar char="-"/>
            </a:pPr>
            <a:r>
              <a:rPr lang="en-GB" sz="2400" dirty="0" smtClean="0">
                <a:solidFill>
                  <a:schemeClr val="tx2"/>
                </a:solidFill>
              </a:rPr>
              <a:t>Black </a:t>
            </a:r>
            <a:r>
              <a:rPr lang="en-GB" sz="2400" dirty="0">
                <a:solidFill>
                  <a:schemeClr val="tx2"/>
                </a:solidFill>
              </a:rPr>
              <a:t>letter </a:t>
            </a:r>
            <a:r>
              <a:rPr lang="en-GB" sz="2400" dirty="0" smtClean="0">
                <a:solidFill>
                  <a:schemeClr val="tx2"/>
                </a:solidFill>
              </a:rPr>
              <a:t>law</a:t>
            </a:r>
          </a:p>
          <a:p>
            <a:pPr>
              <a:buFontTx/>
              <a:buChar char="-"/>
            </a:pPr>
            <a:r>
              <a:rPr lang="en-GB" sz="2400" dirty="0" smtClean="0">
                <a:solidFill>
                  <a:schemeClr val="tx2"/>
                </a:solidFill>
              </a:rPr>
              <a:t>Business knowledge required for your role- e.g. finance, compliance and other management know how</a:t>
            </a:r>
          </a:p>
          <a:p>
            <a:pPr marL="0" indent="0">
              <a:buNone/>
            </a:pPr>
            <a:endParaRPr lang="en-GB" sz="2400" b="1" dirty="0" smtClean="0">
              <a:solidFill>
                <a:schemeClr val="tx2"/>
              </a:solidFill>
            </a:endParaRPr>
          </a:p>
          <a:p>
            <a:pPr>
              <a:buFont typeface="Wingdings" panose="05000000000000000000" pitchFamily="2" charset="2"/>
              <a:buChar char="§"/>
            </a:pPr>
            <a:r>
              <a:rPr lang="en-GB" sz="2400" b="1" dirty="0" smtClean="0">
                <a:solidFill>
                  <a:schemeClr val="tx2"/>
                </a:solidFill>
              </a:rPr>
              <a:t>How</a:t>
            </a:r>
            <a:r>
              <a:rPr lang="en-GB" sz="2400" dirty="0" smtClean="0">
                <a:solidFill>
                  <a:schemeClr val="tx2"/>
                </a:solidFill>
              </a:rPr>
              <a:t> to operate / how to behave – e.g. ethical issues, managing people (colleagues and client relationships) </a:t>
            </a:r>
          </a:p>
          <a:p>
            <a:pPr marL="0" indent="0">
              <a:buNone/>
            </a:pPr>
            <a:endParaRPr lang="en-GB" sz="2400" b="1" dirty="0" smtClean="0">
              <a:solidFill>
                <a:schemeClr val="tx2"/>
              </a:solidFill>
            </a:endParaRPr>
          </a:p>
          <a:p>
            <a:pPr>
              <a:buFont typeface="Wingdings" panose="05000000000000000000" pitchFamily="2" charset="2"/>
              <a:buChar char="§"/>
            </a:pPr>
            <a:r>
              <a:rPr lang="en-GB" sz="2400" b="1" dirty="0" smtClean="0">
                <a:solidFill>
                  <a:schemeClr val="tx2"/>
                </a:solidFill>
              </a:rPr>
              <a:t>May be driven by </a:t>
            </a:r>
          </a:p>
          <a:p>
            <a:pPr>
              <a:buFontTx/>
              <a:buChar char="-"/>
            </a:pPr>
            <a:r>
              <a:rPr lang="en-GB" sz="2400" dirty="0" smtClean="0">
                <a:solidFill>
                  <a:schemeClr val="tx2"/>
                </a:solidFill>
              </a:rPr>
              <a:t>Firm </a:t>
            </a:r>
          </a:p>
          <a:p>
            <a:pPr>
              <a:buFontTx/>
              <a:buChar char="-"/>
            </a:pPr>
            <a:r>
              <a:rPr lang="en-GB" sz="2400" dirty="0" smtClean="0">
                <a:solidFill>
                  <a:schemeClr val="tx2"/>
                </a:solidFill>
              </a:rPr>
              <a:t>Role</a:t>
            </a:r>
          </a:p>
          <a:p>
            <a:pPr>
              <a:buFontTx/>
              <a:buChar char="-"/>
            </a:pPr>
            <a:r>
              <a:rPr lang="en-GB" sz="2400" dirty="0" smtClean="0">
                <a:solidFill>
                  <a:schemeClr val="tx2"/>
                </a:solidFill>
              </a:rPr>
              <a:t>External reasons e.g. risks to firm, AML, DPA  </a:t>
            </a:r>
          </a:p>
          <a:p>
            <a:pPr>
              <a:buFontTx/>
              <a:buChar char="-"/>
            </a:pPr>
            <a:endParaRPr lang="en-GB" sz="2400" dirty="0">
              <a:solidFill>
                <a:schemeClr val="tx2">
                  <a:lumMod val="60000"/>
                  <a:lumOff val="40000"/>
                </a:schemeClr>
              </a:solidFill>
            </a:endParaRPr>
          </a:p>
          <a:p>
            <a:pPr marL="0" indent="0">
              <a:buNone/>
            </a:pPr>
            <a:r>
              <a:rPr lang="en-GB" sz="2400" dirty="0" smtClean="0">
                <a:solidFill>
                  <a:schemeClr val="tx2">
                    <a:lumMod val="60000"/>
                    <a:lumOff val="40000"/>
                  </a:schemeClr>
                </a:solidFill>
              </a:rPr>
              <a:t>    </a:t>
            </a:r>
          </a:p>
          <a:p>
            <a:pPr marL="0" indent="0">
              <a:buNone/>
            </a:pPr>
            <a:endParaRPr lang="en-GB" sz="2400" dirty="0" smtClean="0">
              <a:solidFill>
                <a:schemeClr val="tx2">
                  <a:lumMod val="60000"/>
                  <a:lumOff val="40000"/>
                </a:schemeClr>
              </a:solidFill>
            </a:endParaRPr>
          </a:p>
          <a:p>
            <a:pPr marL="0" indent="0">
              <a:buNone/>
            </a:pPr>
            <a:endParaRPr lang="en-GB" sz="2400" dirty="0">
              <a:solidFill>
                <a:schemeClr val="tx2">
                  <a:lumMod val="60000"/>
                  <a:lumOff val="40000"/>
                </a:schemeClr>
              </a:solidFill>
            </a:endParaRPr>
          </a:p>
        </p:txBody>
      </p:sp>
    </p:spTree>
    <p:extLst>
      <p:ext uri="{BB962C8B-B14F-4D97-AF65-F5344CB8AC3E}">
        <p14:creationId xmlns:p14="http://schemas.microsoft.com/office/powerpoint/2010/main" val="2874243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Training is a compliance issue for </a:t>
            </a:r>
            <a:r>
              <a:rPr lang="en-GB" sz="2800" b="1" i="1" dirty="0">
                <a:solidFill>
                  <a:schemeClr val="tx2"/>
                </a:solidFill>
              </a:rPr>
              <a:t>the individual</a:t>
            </a:r>
            <a:r>
              <a:rPr lang="en-GB" sz="2800" i="1" dirty="0">
                <a:solidFill>
                  <a:schemeClr val="tx2"/>
                </a:solidFill>
              </a:rPr>
              <a:t> </a:t>
            </a:r>
            <a:r>
              <a:rPr lang="en-GB" sz="2800" b="1" dirty="0">
                <a:solidFill>
                  <a:schemeClr val="tx2">
                    <a:lumMod val="60000"/>
                    <a:lumOff val="40000"/>
                  </a:schemeClr>
                </a:solidFill>
              </a:rPr>
              <a:t/>
            </a:r>
            <a:br>
              <a:rPr lang="en-GB" sz="2800" b="1" dirty="0">
                <a:solidFill>
                  <a:schemeClr val="tx2">
                    <a:lumMod val="60000"/>
                    <a:lumOff val="40000"/>
                  </a:schemeClr>
                </a:solidFill>
              </a:rPr>
            </a:br>
            <a:endParaRPr lang="en-GB" sz="2800" dirty="0">
              <a:solidFill>
                <a:schemeClr val="tx2">
                  <a:lumMod val="60000"/>
                  <a:lumOff val="40000"/>
                </a:schemeClr>
              </a:solidFill>
            </a:endParaRPr>
          </a:p>
        </p:txBody>
      </p:sp>
      <p:sp>
        <p:nvSpPr>
          <p:cNvPr id="3" name="Content Placeholder 2"/>
          <p:cNvSpPr>
            <a:spLocks noGrp="1"/>
          </p:cNvSpPr>
          <p:nvPr>
            <p:ph idx="1"/>
          </p:nvPr>
        </p:nvSpPr>
        <p:spPr/>
        <p:txBody>
          <a:bodyPr>
            <a:normAutofit/>
          </a:bodyPr>
          <a:lstStyle/>
          <a:p>
            <a:pPr marL="0" indent="0">
              <a:buNone/>
            </a:pPr>
            <a:endParaRPr lang="en-GB" sz="2000" dirty="0" smtClean="0">
              <a:solidFill>
                <a:schemeClr val="tx2"/>
              </a:solidFill>
            </a:endParaRPr>
          </a:p>
          <a:p>
            <a:pPr marL="0" indent="0">
              <a:buNone/>
            </a:pPr>
            <a:r>
              <a:rPr lang="en-GB" sz="2000" dirty="0" smtClean="0">
                <a:solidFill>
                  <a:schemeClr val="tx2"/>
                </a:solidFill>
              </a:rPr>
              <a:t>You </a:t>
            </a:r>
            <a:r>
              <a:rPr lang="en-GB" sz="2000" dirty="0">
                <a:solidFill>
                  <a:schemeClr val="tx2"/>
                </a:solidFill>
              </a:rPr>
              <a:t>must </a:t>
            </a:r>
            <a:r>
              <a:rPr lang="en-GB" sz="2000" dirty="0" smtClean="0">
                <a:solidFill>
                  <a:schemeClr val="tx2"/>
                </a:solidFill>
              </a:rPr>
              <a:t>consider </a:t>
            </a:r>
            <a:r>
              <a:rPr lang="en-GB" sz="2000" dirty="0">
                <a:solidFill>
                  <a:schemeClr val="tx2"/>
                </a:solidFill>
              </a:rPr>
              <a:t>and undertake the learning and development you deem necessary to ensure your ongoing competence and that you are in a position </a:t>
            </a:r>
            <a:r>
              <a:rPr lang="en-GB" sz="2000" b="1" dirty="0">
                <a:solidFill>
                  <a:schemeClr val="tx2"/>
                </a:solidFill>
              </a:rPr>
              <a:t>to provide a proper standard of service to your clients </a:t>
            </a:r>
            <a:r>
              <a:rPr lang="en-GB" sz="2000" b="1" dirty="0" smtClean="0">
                <a:solidFill>
                  <a:schemeClr val="tx2"/>
                </a:solidFill>
              </a:rPr>
              <a:t>(Principle 5)</a:t>
            </a:r>
          </a:p>
          <a:p>
            <a:pPr marL="0" indent="0">
              <a:buNone/>
            </a:pPr>
            <a:endParaRPr lang="en-GB" sz="2000" b="1" dirty="0">
              <a:solidFill>
                <a:schemeClr val="tx2"/>
              </a:solidFill>
            </a:endParaRPr>
          </a:p>
          <a:p>
            <a:pPr marL="0" indent="0">
              <a:buNone/>
            </a:pPr>
            <a:r>
              <a:rPr lang="en-GB" sz="2000" b="1" dirty="0" smtClean="0">
                <a:solidFill>
                  <a:schemeClr val="tx2"/>
                </a:solidFill>
              </a:rPr>
              <a:t>What may indicate a failure to comply?</a:t>
            </a:r>
          </a:p>
          <a:p>
            <a:pPr>
              <a:buFontTx/>
              <a:buChar char="-"/>
            </a:pPr>
            <a:r>
              <a:rPr lang="en-GB" sz="2000" dirty="0" smtClean="0">
                <a:solidFill>
                  <a:schemeClr val="tx2"/>
                </a:solidFill>
              </a:rPr>
              <a:t>Negligence</a:t>
            </a:r>
          </a:p>
          <a:p>
            <a:pPr>
              <a:buFontTx/>
              <a:buChar char="-"/>
            </a:pPr>
            <a:r>
              <a:rPr lang="en-GB" sz="2000" dirty="0" smtClean="0">
                <a:solidFill>
                  <a:schemeClr val="tx2"/>
                </a:solidFill>
              </a:rPr>
              <a:t>Complaints </a:t>
            </a:r>
          </a:p>
          <a:p>
            <a:pPr>
              <a:buFontTx/>
              <a:buChar char="-"/>
            </a:pPr>
            <a:r>
              <a:rPr lang="en-GB" sz="2000" dirty="0" smtClean="0">
                <a:solidFill>
                  <a:schemeClr val="tx2"/>
                </a:solidFill>
              </a:rPr>
              <a:t>Failure to achieve outcomes in the SRA Code of Conduct. (Failure </a:t>
            </a:r>
            <a:r>
              <a:rPr lang="en-GB" sz="2000" dirty="0">
                <a:solidFill>
                  <a:schemeClr val="tx2"/>
                </a:solidFill>
              </a:rPr>
              <a:t>to achieve outcomes in </a:t>
            </a:r>
            <a:r>
              <a:rPr lang="en-GB" sz="2000" b="1" dirty="0">
                <a:solidFill>
                  <a:schemeClr val="tx2"/>
                </a:solidFill>
              </a:rPr>
              <a:t>chapter 1 </a:t>
            </a:r>
            <a:r>
              <a:rPr lang="en-GB" sz="2000" dirty="0">
                <a:solidFill>
                  <a:schemeClr val="tx2"/>
                </a:solidFill>
              </a:rPr>
              <a:t>SRA Code of Conduct likely to mean a failure to comply with Principle </a:t>
            </a:r>
            <a:r>
              <a:rPr lang="en-GB" sz="2000" dirty="0" smtClean="0">
                <a:solidFill>
                  <a:schemeClr val="tx2"/>
                </a:solidFill>
              </a:rPr>
              <a:t>5) </a:t>
            </a:r>
            <a:endParaRPr lang="en-GB" sz="2000" dirty="0">
              <a:solidFill>
                <a:schemeClr val="tx2"/>
              </a:solidFill>
            </a:endParaRPr>
          </a:p>
          <a:p>
            <a:pPr>
              <a:buFontTx/>
              <a:buChar char="-"/>
            </a:pPr>
            <a:endParaRPr lang="en-GB" sz="2000" dirty="0">
              <a:solidFill>
                <a:schemeClr val="tx2"/>
              </a:solidFill>
            </a:endParaRPr>
          </a:p>
          <a:p>
            <a:pPr marL="0" indent="0">
              <a:buNone/>
            </a:pPr>
            <a:endParaRPr lang="en-GB" sz="2400" dirty="0"/>
          </a:p>
        </p:txBody>
      </p:sp>
    </p:spTree>
    <p:extLst>
      <p:ext uri="{BB962C8B-B14F-4D97-AF65-F5344CB8AC3E}">
        <p14:creationId xmlns:p14="http://schemas.microsoft.com/office/powerpoint/2010/main" val="969492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Continuing competence is also a compliance issue for </a:t>
            </a:r>
            <a:r>
              <a:rPr lang="en-GB" sz="2800" b="1" i="1" dirty="0" smtClean="0">
                <a:solidFill>
                  <a:schemeClr val="tx2"/>
                </a:solidFill>
              </a:rPr>
              <a:t>firms</a:t>
            </a:r>
            <a:endParaRPr lang="en-GB" sz="2800" b="1" i="1" dirty="0">
              <a:solidFill>
                <a:schemeClr val="tx2"/>
              </a:solidFill>
            </a:endParaRPr>
          </a:p>
        </p:txBody>
      </p:sp>
      <p:sp>
        <p:nvSpPr>
          <p:cNvPr id="3" name="Content Placeholder 2"/>
          <p:cNvSpPr>
            <a:spLocks noGrp="1"/>
          </p:cNvSpPr>
          <p:nvPr>
            <p:ph idx="1"/>
          </p:nvPr>
        </p:nvSpPr>
        <p:spPr/>
        <p:txBody>
          <a:bodyPr>
            <a:normAutofit/>
          </a:bodyPr>
          <a:lstStyle/>
          <a:p>
            <a:pPr marL="0" indent="0">
              <a:buNone/>
            </a:pPr>
            <a:r>
              <a:rPr lang="en-GB" sz="2000" b="1" dirty="0" smtClean="0">
                <a:solidFill>
                  <a:schemeClr val="tx2"/>
                </a:solidFill>
              </a:rPr>
              <a:t>Chapter 7 SRA Code of Conduct</a:t>
            </a:r>
          </a:p>
          <a:p>
            <a:pPr marL="0" indent="0">
              <a:buNone/>
            </a:pPr>
            <a:endParaRPr lang="en-GB" sz="2000" dirty="0">
              <a:solidFill>
                <a:schemeClr val="tx2"/>
              </a:solidFill>
            </a:endParaRPr>
          </a:p>
          <a:p>
            <a:pPr marL="0" indent="0">
              <a:buNone/>
            </a:pPr>
            <a:r>
              <a:rPr lang="en-GB" sz="2000" b="1" dirty="0" smtClean="0">
                <a:solidFill>
                  <a:schemeClr val="tx2"/>
                </a:solidFill>
              </a:rPr>
              <a:t>O(7.6) </a:t>
            </a:r>
            <a:r>
              <a:rPr lang="en-GB" sz="2000" dirty="0" smtClean="0">
                <a:solidFill>
                  <a:schemeClr val="tx2"/>
                </a:solidFill>
              </a:rPr>
              <a:t>you train individuals working in the firm to maintain a level of competence appropriate to their work and responsibility</a:t>
            </a:r>
          </a:p>
          <a:p>
            <a:pPr marL="0" indent="0">
              <a:buNone/>
            </a:pPr>
            <a:r>
              <a:rPr lang="en-GB" sz="2000" b="1" dirty="0" smtClean="0">
                <a:solidFill>
                  <a:schemeClr val="tx2"/>
                </a:solidFill>
              </a:rPr>
              <a:t>O(7.2) </a:t>
            </a:r>
            <a:r>
              <a:rPr lang="en-GB" sz="2000" dirty="0" smtClean="0">
                <a:solidFill>
                  <a:schemeClr val="tx2"/>
                </a:solidFill>
              </a:rPr>
              <a:t>you have effective systems and controls in place to achieve and comply with all the Principles, rules and outcomes and other requirements of the Handbook</a:t>
            </a:r>
          </a:p>
          <a:p>
            <a:pPr marL="0" indent="0">
              <a:buNone/>
            </a:pPr>
            <a:r>
              <a:rPr lang="en-GB" sz="2000" b="1" dirty="0" smtClean="0">
                <a:solidFill>
                  <a:schemeClr val="tx2"/>
                </a:solidFill>
              </a:rPr>
              <a:t>O(7.3) </a:t>
            </a:r>
            <a:r>
              <a:rPr lang="en-GB" sz="2000" dirty="0" smtClean="0">
                <a:solidFill>
                  <a:schemeClr val="tx2"/>
                </a:solidFill>
              </a:rPr>
              <a:t>you identify, monitor and manage risks to compliance with all the Principles, rules and outcomes and other requirements of the Handbook … and take steps to address issues identified    </a:t>
            </a:r>
            <a:endParaRPr lang="en-GB" sz="2000" dirty="0">
              <a:solidFill>
                <a:schemeClr val="tx2"/>
              </a:solidFill>
            </a:endParaRPr>
          </a:p>
        </p:txBody>
      </p:sp>
    </p:spTree>
    <p:extLst>
      <p:ext uri="{BB962C8B-B14F-4D97-AF65-F5344CB8AC3E}">
        <p14:creationId xmlns:p14="http://schemas.microsoft.com/office/powerpoint/2010/main" val="2857518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TotalTime>
  <Words>1574</Words>
  <Application>Microsoft Office PowerPoint</Application>
  <PresentationFormat>On-screen Show (4:3)</PresentationFormat>
  <Paragraphs>237</Paragraphs>
  <Slides>26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Slide</vt:lpstr>
      <vt:lpstr>Continuing Competence is coming</vt:lpstr>
      <vt:lpstr>Continuing competence</vt:lpstr>
      <vt:lpstr>But it will not be enough to just be compliant</vt:lpstr>
      <vt:lpstr>Continuing Competence</vt:lpstr>
      <vt:lpstr>Competence is defined as </vt:lpstr>
      <vt:lpstr>Statement of solicitor competence – see handout</vt:lpstr>
      <vt:lpstr>What types of competencies does it cover?</vt:lpstr>
      <vt:lpstr>Training is a compliance issue for the individual  </vt:lpstr>
      <vt:lpstr>Continuing competence is also a compliance issue for firms</vt:lpstr>
      <vt:lpstr>Firms need to manage learning and development</vt:lpstr>
      <vt:lpstr>How to demonstrate compliance with Principle 5?</vt:lpstr>
      <vt:lpstr> Learning and development are strategic  </vt:lpstr>
      <vt:lpstr>Demonstrating compliance with Principle 5 (continued)</vt:lpstr>
      <vt:lpstr>Demonstrating compliance with Principle 5 (continued)</vt:lpstr>
      <vt:lpstr>Who will be responsible?</vt:lpstr>
      <vt:lpstr>Responsibilities?</vt:lpstr>
      <vt:lpstr>COLP’s responsibilities?</vt:lpstr>
      <vt:lpstr>The SRA expect solicitors to …..</vt:lpstr>
      <vt:lpstr>Reflection – by individuals and by firms to identify learning and development needs</vt:lpstr>
      <vt:lpstr>Reflection by individuals</vt:lpstr>
      <vt:lpstr>Reflection (continued)</vt:lpstr>
      <vt:lpstr>For firms …. a continuing competence  plan is needed</vt:lpstr>
      <vt:lpstr>Evaluation – related to outcomes, not inputs</vt:lpstr>
      <vt:lpstr>A typical performance development review process</vt:lpstr>
      <vt:lpstr>How will the SRA monitor continuing competence?</vt:lpstr>
      <vt:lpstr>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Competence is coming</dc:title>
  <dc:creator>Peter</dc:creator>
  <cp:lastModifiedBy>Peter</cp:lastModifiedBy>
  <cp:revision>93</cp:revision>
  <dcterms:created xsi:type="dcterms:W3CDTF">2016-09-22T17:12:33Z</dcterms:created>
  <dcterms:modified xsi:type="dcterms:W3CDTF">2017-01-06T14:07:04Z</dcterms:modified>
</cp:coreProperties>
</file>